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La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Lato-bold.fntdata"/><Relationship Id="rId12"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boldItalic.fntdata"/><Relationship Id="rId14"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今回は、NFTを使ったゲームを作りたいけど、経営層を納得させるのが大変だと感じている開発者向けに</a:t>
            </a:r>
            <a:br>
              <a:rPr lang="ja"/>
            </a:br>
            <a:r>
              <a:rPr lang="ja"/>
              <a:t>ICPを使ってNFTゲームを運営するとこんなメリットがある、既存のＮＦＴゲームとは差別化できるよっていうポイントを</a:t>
            </a:r>
            <a:br>
              <a:rPr lang="ja"/>
            </a:br>
            <a:r>
              <a:rPr lang="ja"/>
              <a:t>紹介していきます。</a:t>
            </a:r>
            <a:br>
              <a:rPr lang="ja"/>
            </a:br>
            <a:r>
              <a:rPr lang="ja"/>
              <a:t>Ｗｅｂ3関連に疎い人たちにプレゼンする際の参考にしてもらえればと思って作ってますので、</a:t>
            </a:r>
            <a:br>
              <a:rPr lang="ja"/>
            </a:br>
            <a:r>
              <a:rPr lang="ja"/>
              <a:t>極力難しい技術的な紹介はありません。詳細な技術や実装方法を知りたい方は、是非ＩＣＰのウェブページを訪問してください。</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
                <a:solidFill>
                  <a:schemeClr val="dk1"/>
                </a:solidFill>
              </a:rPr>
              <a:t>さっそくですが、</a:t>
            </a:r>
            <a:r>
              <a:rPr lang="ja">
                <a:solidFill>
                  <a:schemeClr val="dk1"/>
                </a:solidFill>
              </a:rPr>
              <a:t>ICPのNFTゲームは、第一にウォレット不要で始められます。</a:t>
            </a:r>
            <a:br>
              <a:rPr lang="ja">
                <a:solidFill>
                  <a:schemeClr val="dk1"/>
                </a:solidFill>
              </a:rPr>
            </a:br>
            <a:r>
              <a:rPr lang="ja">
                <a:solidFill>
                  <a:schemeClr val="dk1"/>
                </a:solidFill>
              </a:rPr>
              <a:t>既存のNFTゲームでは、仮想通貨を管理したり、送金するためのウォレットを作成しないといけないのですが、初心者にはハードルが高いです。</a:t>
            </a:r>
            <a:br>
              <a:rPr lang="ja">
                <a:solidFill>
                  <a:schemeClr val="dk1"/>
                </a:solidFill>
              </a:rPr>
            </a:br>
            <a:r>
              <a:rPr lang="ja">
                <a:solidFill>
                  <a:schemeClr val="dk1"/>
                </a:solidFill>
              </a:rPr>
              <a:t>ICPでは、このウォレットがなくてもゲームで作成や取得したデジタルアイテムのNFTを売買ができます。</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293a541f0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293a541f0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第二にセキュリティが強化されています。</a:t>
            </a:r>
            <a:endParaRPr/>
          </a:p>
          <a:p>
            <a:pPr indent="0" lvl="0" marL="0" rtl="0" algn="l">
              <a:spcBef>
                <a:spcPts val="0"/>
              </a:spcBef>
              <a:spcAft>
                <a:spcPts val="0"/>
              </a:spcAft>
              <a:buNone/>
            </a:pPr>
            <a:r>
              <a:rPr lang="ja"/>
              <a:t>既存のNFTゲームは、サーバーで集中管理されているため、そのサーバーがハッカーの標的になりやすかったです、また、中央管理者がデータ操作できるためデータ改ざんの可能性もありました。</a:t>
            </a:r>
            <a:br>
              <a:rPr lang="ja"/>
            </a:br>
            <a:r>
              <a:rPr lang="ja"/>
              <a:t>ICPを使うと、データだけでなくゲームのアプリケーション自体も分散され、ネットワーク間は高度な暗号化技術で繋がるためハッキングや不正アクセスのリスクが低減されます。</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293a541f00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293a541f00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ICPのNFTゲームは、第三にガス代が低コストです。</a:t>
            </a:r>
            <a:br>
              <a:rPr lang="ja"/>
            </a:br>
            <a:r>
              <a:rPr lang="ja"/>
              <a:t>既存のNFTゲームでは、ガス代と呼ばれる手数料は変動が激しく、煩雑な取引が難しく高額になることもありました。</a:t>
            </a:r>
            <a:br>
              <a:rPr lang="ja"/>
            </a:br>
            <a:r>
              <a:rPr lang="ja"/>
              <a:t>ICPでは、このガス代が安定しており、予算を立てやすく、事前にゲームを運営するための費用を支払うことでエンドユーザーがガス代を意識する必要はありません。</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3293a541f00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293a541f00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ICPのNFTゲームは、第</a:t>
            </a:r>
            <a:r>
              <a:rPr lang="ja"/>
              <a:t>四</a:t>
            </a:r>
            <a:r>
              <a:rPr lang="ja"/>
              <a:t>に</a:t>
            </a:r>
            <a:r>
              <a:rPr lang="ja"/>
              <a:t>メンテナンスが容易</a:t>
            </a:r>
            <a:r>
              <a:rPr lang="ja"/>
              <a:t>です。</a:t>
            </a:r>
            <a:br>
              <a:rPr lang="ja"/>
            </a:br>
            <a:r>
              <a:rPr lang="ja"/>
              <a:t>既存のNFTゲームでは、</a:t>
            </a:r>
            <a:r>
              <a:rPr lang="ja"/>
              <a:t>サーバーがダウンすると全体が停止するため、バージョンアップやメンテナンスにより長時間のダウンタウンが発生することもありました</a:t>
            </a:r>
            <a:r>
              <a:rPr lang="ja"/>
              <a:t>。</a:t>
            </a:r>
            <a:br>
              <a:rPr lang="ja"/>
            </a:br>
            <a:r>
              <a:rPr lang="ja"/>
              <a:t>ICPでは、</a:t>
            </a:r>
            <a:r>
              <a:rPr lang="ja"/>
              <a:t>分散型ネットワークを提供するため、システム全体の信頼性が向上し、単一障害点のリスクが軽減されます。</a:t>
            </a:r>
            <a:br>
              <a:rPr lang="ja"/>
            </a:br>
            <a:r>
              <a:rPr lang="ja"/>
              <a:t>また、ICPの開発環境では、デプロイメントプロセスが自動化されており、バージョンアップやメンテナンス作業が効率的に行えます。これらにより、ユーザーの待ち時間を短縮し、満足度上昇、ゲーム継続率向上に繋がります。</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ほかにも、ICPのメリットはありますが、</a:t>
            </a:r>
            <a:br>
              <a:rPr lang="ja"/>
            </a:br>
            <a:br>
              <a:rPr lang="ja"/>
            </a:br>
            <a:r>
              <a:rPr lang="ja">
                <a:solidFill>
                  <a:schemeClr val="dk1"/>
                </a:solidFill>
              </a:rPr>
              <a:t>ICPが何なのかを理解してもらうのは難しいかもしれませんので、</a:t>
            </a:r>
            <a:endParaRPr>
              <a:solidFill>
                <a:schemeClr val="dk1"/>
              </a:solidFill>
            </a:endParaRPr>
          </a:p>
          <a:p>
            <a:pPr indent="0" lvl="0" marL="0" rtl="0" algn="l">
              <a:spcBef>
                <a:spcPts val="0"/>
              </a:spcBef>
              <a:spcAft>
                <a:spcPts val="0"/>
              </a:spcAft>
              <a:buNone/>
            </a:pPr>
            <a:r>
              <a:rPr lang="ja">
                <a:solidFill>
                  <a:schemeClr val="dk1"/>
                </a:solidFill>
              </a:rPr>
              <a:t>ICPを使えばこれまでよりもこんないいことがあるよっていうことに特化した参考プレゼンでした。</a:t>
            </a:r>
            <a:br>
              <a:rPr lang="ja">
                <a:solidFill>
                  <a:schemeClr val="dk1"/>
                </a:solidFill>
              </a:rPr>
            </a:br>
            <a:r>
              <a:rPr lang="ja">
                <a:solidFill>
                  <a:schemeClr val="dk1"/>
                </a:solidFill>
              </a:rPr>
              <a:t>ご参考になれば、グッドボタン、いやいやこのメリットが抜けているよなどがありましたらコメントを</a:t>
            </a:r>
            <a:endParaRPr>
              <a:solidFill>
                <a:schemeClr val="dk1"/>
              </a:solidFill>
            </a:endParaRPr>
          </a:p>
          <a:p>
            <a:pPr indent="0" lvl="0" marL="0" rtl="0" algn="l">
              <a:spcBef>
                <a:spcPts val="0"/>
              </a:spcBef>
              <a:spcAft>
                <a:spcPts val="0"/>
              </a:spcAft>
              <a:buNone/>
            </a:pPr>
            <a:r>
              <a:rPr lang="ja">
                <a:solidFill>
                  <a:schemeClr val="dk1"/>
                </a:solidFill>
              </a:rPr>
              <a:t>よろしくお願いいたします。</a:t>
            </a:r>
            <a:endParaRPr>
              <a:solidFill>
                <a:schemeClr val="dk1"/>
              </a:solidFill>
            </a:endParaRPr>
          </a:p>
          <a:p>
            <a:pPr indent="0" lvl="0" marL="0" rtl="0" algn="l">
              <a:spcBef>
                <a:spcPts val="0"/>
              </a:spcBef>
              <a:spcAft>
                <a:spcPts val="0"/>
              </a:spcAft>
              <a:buNone/>
            </a:pPr>
            <a:r>
              <a:rPr lang="ja">
                <a:solidFill>
                  <a:schemeClr val="dk1"/>
                </a:solidFill>
              </a:rPr>
              <a:t>ご視聴ありがとうございました。</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5198400" cy="5143500"/>
          </a:xfrm>
          <a:prstGeom prst="rtTriangle">
            <a:avLst/>
          </a:prstGeom>
          <a:solidFill>
            <a:srgbClr val="E0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descr="offset_comp_406605.jpg" id="11" name="Google Shape;11;p2"/>
          <p:cNvPicPr preferRelativeResize="0"/>
          <p:nvPr/>
        </p:nvPicPr>
        <p:blipFill rotWithShape="1">
          <a:blip r:embed="rId2">
            <a:alphaModFix amt="66000"/>
          </a:blip>
          <a:srcRect b="39565" l="20991" r="40112" t="2690"/>
          <a:stretch/>
        </p:blipFill>
        <p:spPr>
          <a:xfrm>
            <a:off x="-776075" y="-5825050"/>
            <a:ext cx="5157900" cy="5143500"/>
          </a:xfrm>
          <a:prstGeom prst="rtTriangle">
            <a:avLst/>
          </a:prstGeom>
          <a:noFill/>
          <a:ln>
            <a:noFill/>
          </a:ln>
        </p:spPr>
      </p:pic>
      <p:pic>
        <p:nvPicPr>
          <p:cNvPr descr="offset_comp_342327_edtied.jpg" id="12" name="Google Shape;12;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3" name="Google Shape;13;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Font typeface="Meiryo"/>
              <a:buNone/>
              <a:defRPr sz="4000">
                <a:latin typeface="Meiryo"/>
                <a:ea typeface="Meiryo"/>
                <a:cs typeface="Meiryo"/>
                <a:sym typeface="Meiryo"/>
              </a:defRPr>
            </a:lvl1pPr>
            <a:lvl2pPr lvl="1">
              <a:spcBef>
                <a:spcPts val="0"/>
              </a:spcBef>
              <a:spcAft>
                <a:spcPts val="0"/>
              </a:spcAft>
              <a:buSzPts val="4000"/>
              <a:buFont typeface="Meiryo"/>
              <a:buNone/>
              <a:defRPr sz="4000">
                <a:latin typeface="Meiryo"/>
                <a:ea typeface="Meiryo"/>
                <a:cs typeface="Meiryo"/>
                <a:sym typeface="Meiryo"/>
              </a:defRPr>
            </a:lvl2pPr>
            <a:lvl3pPr lvl="2">
              <a:spcBef>
                <a:spcPts val="0"/>
              </a:spcBef>
              <a:spcAft>
                <a:spcPts val="0"/>
              </a:spcAft>
              <a:buSzPts val="4000"/>
              <a:buFont typeface="Meiryo"/>
              <a:buNone/>
              <a:defRPr sz="4000">
                <a:latin typeface="Meiryo"/>
                <a:ea typeface="Meiryo"/>
                <a:cs typeface="Meiryo"/>
                <a:sym typeface="Meiryo"/>
              </a:defRPr>
            </a:lvl3pPr>
            <a:lvl4pPr lvl="3">
              <a:spcBef>
                <a:spcPts val="0"/>
              </a:spcBef>
              <a:spcAft>
                <a:spcPts val="0"/>
              </a:spcAft>
              <a:buSzPts val="4000"/>
              <a:buFont typeface="Meiryo"/>
              <a:buNone/>
              <a:defRPr sz="4000">
                <a:latin typeface="Meiryo"/>
                <a:ea typeface="Meiryo"/>
                <a:cs typeface="Meiryo"/>
                <a:sym typeface="Meiryo"/>
              </a:defRPr>
            </a:lvl4pPr>
            <a:lvl5pPr lvl="4">
              <a:spcBef>
                <a:spcPts val="0"/>
              </a:spcBef>
              <a:spcAft>
                <a:spcPts val="0"/>
              </a:spcAft>
              <a:buSzPts val="4000"/>
              <a:buFont typeface="Meiryo"/>
              <a:buNone/>
              <a:defRPr sz="4000">
                <a:latin typeface="Meiryo"/>
                <a:ea typeface="Meiryo"/>
                <a:cs typeface="Meiryo"/>
                <a:sym typeface="Meiryo"/>
              </a:defRPr>
            </a:lvl5pPr>
            <a:lvl6pPr lvl="5">
              <a:spcBef>
                <a:spcPts val="0"/>
              </a:spcBef>
              <a:spcAft>
                <a:spcPts val="0"/>
              </a:spcAft>
              <a:buSzPts val="4000"/>
              <a:buFont typeface="Meiryo"/>
              <a:buNone/>
              <a:defRPr sz="4000">
                <a:latin typeface="Meiryo"/>
                <a:ea typeface="Meiryo"/>
                <a:cs typeface="Meiryo"/>
                <a:sym typeface="Meiryo"/>
              </a:defRPr>
            </a:lvl6pPr>
            <a:lvl7pPr lvl="6">
              <a:spcBef>
                <a:spcPts val="0"/>
              </a:spcBef>
              <a:spcAft>
                <a:spcPts val="0"/>
              </a:spcAft>
              <a:buSzPts val="4000"/>
              <a:buFont typeface="Meiryo"/>
              <a:buNone/>
              <a:defRPr sz="4000">
                <a:latin typeface="Meiryo"/>
                <a:ea typeface="Meiryo"/>
                <a:cs typeface="Meiryo"/>
                <a:sym typeface="Meiryo"/>
              </a:defRPr>
            </a:lvl7pPr>
            <a:lvl8pPr lvl="7">
              <a:spcBef>
                <a:spcPts val="0"/>
              </a:spcBef>
              <a:spcAft>
                <a:spcPts val="0"/>
              </a:spcAft>
              <a:buSzPts val="4000"/>
              <a:buFont typeface="Meiryo"/>
              <a:buNone/>
              <a:defRPr sz="4000">
                <a:latin typeface="Meiryo"/>
                <a:ea typeface="Meiryo"/>
                <a:cs typeface="Meiryo"/>
                <a:sym typeface="Meiryo"/>
              </a:defRPr>
            </a:lvl8pPr>
            <a:lvl9pPr lvl="8">
              <a:spcBef>
                <a:spcPts val="0"/>
              </a:spcBef>
              <a:spcAft>
                <a:spcPts val="0"/>
              </a:spcAft>
              <a:buSzPts val="4000"/>
              <a:buFont typeface="Meiryo"/>
              <a:buNone/>
              <a:defRPr sz="4000">
                <a:latin typeface="Meiryo"/>
                <a:ea typeface="Meiryo"/>
                <a:cs typeface="Meiryo"/>
                <a:sym typeface="Meiryo"/>
              </a:defRPr>
            </a:lvl9pPr>
          </a:lstStyle>
          <a:p/>
        </p:txBody>
      </p:sp>
      <p:sp>
        <p:nvSpPr>
          <p:cNvPr id="14" name="Google Shape;14;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Font typeface="Meiryo"/>
              <a:buNone/>
              <a:defRPr>
                <a:latin typeface="Meiryo"/>
                <a:ea typeface="Meiryo"/>
                <a:cs typeface="Meiryo"/>
                <a:sym typeface="Meiryo"/>
              </a:defRPr>
            </a:lvl1pPr>
            <a:lvl2pPr lvl="1">
              <a:lnSpc>
                <a:spcPct val="100000"/>
              </a:lnSpc>
              <a:spcBef>
                <a:spcPts val="0"/>
              </a:spcBef>
              <a:spcAft>
                <a:spcPts val="0"/>
              </a:spcAft>
              <a:buSzPts val="1300"/>
              <a:buFont typeface="Meiryo"/>
              <a:buNone/>
              <a:defRPr sz="1300">
                <a:latin typeface="Meiryo"/>
                <a:ea typeface="Meiryo"/>
                <a:cs typeface="Meiryo"/>
                <a:sym typeface="Meiryo"/>
              </a:defRPr>
            </a:lvl2pPr>
            <a:lvl3pPr lvl="2">
              <a:lnSpc>
                <a:spcPct val="100000"/>
              </a:lnSpc>
              <a:spcBef>
                <a:spcPts val="0"/>
              </a:spcBef>
              <a:spcAft>
                <a:spcPts val="0"/>
              </a:spcAft>
              <a:buSzPts val="1300"/>
              <a:buFont typeface="Meiryo"/>
              <a:buNone/>
              <a:defRPr sz="1300">
                <a:latin typeface="Meiryo"/>
                <a:ea typeface="Meiryo"/>
                <a:cs typeface="Meiryo"/>
                <a:sym typeface="Meiryo"/>
              </a:defRPr>
            </a:lvl3pPr>
            <a:lvl4pPr lvl="3">
              <a:lnSpc>
                <a:spcPct val="100000"/>
              </a:lnSpc>
              <a:spcBef>
                <a:spcPts val="0"/>
              </a:spcBef>
              <a:spcAft>
                <a:spcPts val="0"/>
              </a:spcAft>
              <a:buSzPts val="1300"/>
              <a:buFont typeface="Meiryo"/>
              <a:buNone/>
              <a:defRPr sz="1300">
                <a:latin typeface="Meiryo"/>
                <a:ea typeface="Meiryo"/>
                <a:cs typeface="Meiryo"/>
                <a:sym typeface="Meiryo"/>
              </a:defRPr>
            </a:lvl4pPr>
            <a:lvl5pPr lvl="4">
              <a:lnSpc>
                <a:spcPct val="100000"/>
              </a:lnSpc>
              <a:spcBef>
                <a:spcPts val="0"/>
              </a:spcBef>
              <a:spcAft>
                <a:spcPts val="0"/>
              </a:spcAft>
              <a:buSzPts val="1300"/>
              <a:buFont typeface="Meiryo"/>
              <a:buNone/>
              <a:defRPr sz="1300">
                <a:latin typeface="Meiryo"/>
                <a:ea typeface="Meiryo"/>
                <a:cs typeface="Meiryo"/>
                <a:sym typeface="Meiryo"/>
              </a:defRPr>
            </a:lvl5pPr>
            <a:lvl6pPr lvl="5">
              <a:lnSpc>
                <a:spcPct val="100000"/>
              </a:lnSpc>
              <a:spcBef>
                <a:spcPts val="0"/>
              </a:spcBef>
              <a:spcAft>
                <a:spcPts val="0"/>
              </a:spcAft>
              <a:buSzPts val="1300"/>
              <a:buFont typeface="Meiryo"/>
              <a:buNone/>
              <a:defRPr sz="1300">
                <a:latin typeface="Meiryo"/>
                <a:ea typeface="Meiryo"/>
                <a:cs typeface="Meiryo"/>
                <a:sym typeface="Meiryo"/>
              </a:defRPr>
            </a:lvl6pPr>
            <a:lvl7pPr lvl="6">
              <a:lnSpc>
                <a:spcPct val="100000"/>
              </a:lnSpc>
              <a:spcBef>
                <a:spcPts val="0"/>
              </a:spcBef>
              <a:spcAft>
                <a:spcPts val="0"/>
              </a:spcAft>
              <a:buSzPts val="1300"/>
              <a:buFont typeface="Meiryo"/>
              <a:buNone/>
              <a:defRPr sz="1300">
                <a:latin typeface="Meiryo"/>
                <a:ea typeface="Meiryo"/>
                <a:cs typeface="Meiryo"/>
                <a:sym typeface="Meiryo"/>
              </a:defRPr>
            </a:lvl7pPr>
            <a:lvl8pPr lvl="7">
              <a:lnSpc>
                <a:spcPct val="100000"/>
              </a:lnSpc>
              <a:spcBef>
                <a:spcPts val="0"/>
              </a:spcBef>
              <a:spcAft>
                <a:spcPts val="0"/>
              </a:spcAft>
              <a:buSzPts val="1300"/>
              <a:buFont typeface="Meiryo"/>
              <a:buNone/>
              <a:defRPr sz="1300">
                <a:latin typeface="Meiryo"/>
                <a:ea typeface="Meiryo"/>
                <a:cs typeface="Meiryo"/>
                <a:sym typeface="Meiryo"/>
              </a:defRPr>
            </a:lvl8pPr>
            <a:lvl9pPr lvl="8">
              <a:lnSpc>
                <a:spcPct val="100000"/>
              </a:lnSpc>
              <a:spcBef>
                <a:spcPts val="0"/>
              </a:spcBef>
              <a:spcAft>
                <a:spcPts val="0"/>
              </a:spcAft>
              <a:buSzPts val="1300"/>
              <a:buFont typeface="Meiryo"/>
              <a:buNone/>
              <a:defRPr sz="1300">
                <a:latin typeface="Meiryo"/>
                <a:ea typeface="Meiryo"/>
                <a:cs typeface="Meiryo"/>
                <a:sym typeface="Meiryo"/>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6" name="Google Shape;16;p2"/>
          <p:cNvSpPr/>
          <p:nvPr/>
        </p:nvSpPr>
        <p:spPr>
          <a:xfrm rot="-5400000">
            <a:off x="5846" y="-4836"/>
            <a:ext cx="2291400" cy="2300100"/>
          </a:xfrm>
          <a:prstGeom prst="diagStripe">
            <a:avLst>
              <a:gd fmla="val 50000" name="adj"/>
            </a:avLst>
          </a:prstGeom>
          <a:solidFill>
            <a:srgbClr val="00ACE5"/>
          </a:solidFill>
          <a:ln cap="flat" cmpd="sng" w="9525">
            <a:solidFill>
              <a:srgbClr val="00AC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flipH="1">
            <a:off x="652821" y="576768"/>
            <a:ext cx="2300100" cy="2291400"/>
          </a:xfrm>
          <a:prstGeom prst="diagStripe">
            <a:avLst>
              <a:gd fmla="val 50000" name="adj"/>
            </a:avLst>
          </a:prstGeom>
          <a:solidFill>
            <a:srgbClr val="FF9000"/>
          </a:solidFill>
          <a:ln cap="flat" cmpd="sng" w="9525">
            <a:solidFill>
              <a:srgbClr val="F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 name="Google Shape;18;p2"/>
          <p:cNvPicPr preferRelativeResize="0"/>
          <p:nvPr/>
        </p:nvPicPr>
        <p:blipFill>
          <a:blip r:embed="rId4">
            <a:alphaModFix/>
          </a:blip>
          <a:stretch>
            <a:fillRect/>
          </a:stretch>
        </p:blipFill>
        <p:spPr>
          <a:xfrm>
            <a:off x="319001" y="2972000"/>
            <a:ext cx="2967726" cy="19327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7" name="Shape 137"/>
        <p:cNvGrpSpPr/>
        <p:nvPr/>
      </p:nvGrpSpPr>
      <p:grpSpPr>
        <a:xfrm>
          <a:off x="0" y="0"/>
          <a:ext cx="0" cy="0"/>
          <a:chOff x="0" y="0"/>
          <a:chExt cx="0" cy="0"/>
        </a:xfrm>
      </p:grpSpPr>
      <p:sp>
        <p:nvSpPr>
          <p:cNvPr id="138" name="Google Shape;138;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11"/>
          <p:cNvGrpSpPr/>
          <p:nvPr/>
        </p:nvGrpSpPr>
        <p:grpSpPr>
          <a:xfrm>
            <a:off x="4406400" y="0"/>
            <a:ext cx="4737600" cy="5143500"/>
            <a:chOff x="4406400" y="0"/>
            <a:chExt cx="4737600" cy="5143500"/>
          </a:xfrm>
        </p:grpSpPr>
        <p:sp>
          <p:nvSpPr>
            <p:cNvPr id="143" name="Google Shape;143;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2" name="Google Shape;16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3" name="Shape 163"/>
        <p:cNvGrpSpPr/>
        <p:nvPr/>
      </p:nvGrpSpPr>
      <p:grpSpPr>
        <a:xfrm>
          <a:off x="0" y="0"/>
          <a:ext cx="0" cy="0"/>
          <a:chOff x="0" y="0"/>
          <a:chExt cx="0" cy="0"/>
        </a:xfrm>
      </p:grpSpPr>
      <p:sp>
        <p:nvSpPr>
          <p:cNvPr id="164" name="Google Shape;164;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2"/>
          <p:cNvGrpSpPr/>
          <p:nvPr/>
        </p:nvGrpSpPr>
        <p:grpSpPr>
          <a:xfrm>
            <a:off x="0" y="381001"/>
            <a:ext cx="1037850" cy="1016287"/>
            <a:chOff x="0" y="381001"/>
            <a:chExt cx="1037850" cy="1016287"/>
          </a:xfrm>
        </p:grpSpPr>
        <p:sp>
          <p:nvSpPr>
            <p:cNvPr id="169" name="Google Shape;169;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2" name="Google Shape;172;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3" name="Google Shape;173;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4" name="Google Shape;17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5" name="Shape 175"/>
        <p:cNvGrpSpPr/>
        <p:nvPr/>
      </p:nvGrpSpPr>
      <p:grpSpPr>
        <a:xfrm>
          <a:off x="0" y="0"/>
          <a:ext cx="0" cy="0"/>
          <a:chOff x="0" y="0"/>
          <a:chExt cx="0" cy="0"/>
        </a:xfrm>
      </p:grpSpPr>
      <p:grpSp>
        <p:nvGrpSpPr>
          <p:cNvPr id="176" name="Google Shape;176;p13"/>
          <p:cNvGrpSpPr/>
          <p:nvPr/>
        </p:nvGrpSpPr>
        <p:grpSpPr>
          <a:xfrm>
            <a:off x="0" y="4128572"/>
            <a:ext cx="698925" cy="684657"/>
            <a:chOff x="0" y="3785672"/>
            <a:chExt cx="698925" cy="684657"/>
          </a:xfrm>
        </p:grpSpPr>
        <p:sp>
          <p:nvSpPr>
            <p:cNvPr id="177" name="Google Shape;177;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80" name="Google Shape;18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181" name="Google Shape;181;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5" name="Shape 185"/>
        <p:cNvGrpSpPr/>
        <p:nvPr/>
      </p:nvGrpSpPr>
      <p:grpSpPr>
        <a:xfrm>
          <a:off x="0" y="0"/>
          <a:ext cx="0" cy="0"/>
          <a:chOff x="0" y="0"/>
          <a:chExt cx="0" cy="0"/>
        </a:xfrm>
      </p:grpSpPr>
      <p:grpSp>
        <p:nvGrpSpPr>
          <p:cNvPr id="186" name="Google Shape;186;p14"/>
          <p:cNvGrpSpPr/>
          <p:nvPr/>
        </p:nvGrpSpPr>
        <p:grpSpPr>
          <a:xfrm>
            <a:off x="4406400" y="0"/>
            <a:ext cx="4737600" cy="5143065"/>
            <a:chOff x="4406400" y="0"/>
            <a:chExt cx="4737600" cy="5143065"/>
          </a:xfrm>
        </p:grpSpPr>
        <p:sp>
          <p:nvSpPr>
            <p:cNvPr id="187" name="Google Shape;187;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6" name="Google Shape;206;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7" name="Google Shape;20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208" name="Google Shape;208;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2" name="Shape 212"/>
        <p:cNvGrpSpPr/>
        <p:nvPr/>
      </p:nvGrpSpPr>
      <p:grpSpPr>
        <a:xfrm>
          <a:off x="0" y="0"/>
          <a:ext cx="0" cy="0"/>
          <a:chOff x="0" y="0"/>
          <a:chExt cx="0" cy="0"/>
        </a:xfrm>
      </p:grpSpPr>
      <p:sp>
        <p:nvSpPr>
          <p:cNvPr id="213" name="Google Shape;21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4" name="Shape 214"/>
        <p:cNvGrpSpPr/>
        <p:nvPr/>
      </p:nvGrpSpPr>
      <p:grpSpPr>
        <a:xfrm>
          <a:off x="0" y="0"/>
          <a:ext cx="0" cy="0"/>
          <a:chOff x="0" y="0"/>
          <a:chExt cx="0" cy="0"/>
        </a:xfrm>
      </p:grpSpPr>
      <p:pic>
        <p:nvPicPr>
          <p:cNvPr descr="offset_comp_343059.jpg" id="215" name="Google Shape;215;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6" name="Google Shape;216;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7" name="Google Shape;217;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8" name="Google Shape;21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
        <p:nvSpPr>
          <p:cNvPr id="219" name="Google Shape;219;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16"/>
          <p:cNvGrpSpPr/>
          <p:nvPr/>
        </p:nvGrpSpPr>
        <p:grpSpPr>
          <a:xfrm>
            <a:off x="0" y="381001"/>
            <a:ext cx="1037850" cy="1016287"/>
            <a:chOff x="0" y="381001"/>
            <a:chExt cx="1037850" cy="1016287"/>
          </a:xfrm>
        </p:grpSpPr>
        <p:sp>
          <p:nvSpPr>
            <p:cNvPr id="224" name="Google Shape;224;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rgbClr val="F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rgbClr val="00A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
        <p:nvSpPr>
          <p:cNvPr id="41" name="Google Shape;41;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5" name="Shape 45"/>
        <p:cNvGrpSpPr/>
        <p:nvPr/>
      </p:nvGrpSpPr>
      <p:grpSpPr>
        <a:xfrm>
          <a:off x="0" y="0"/>
          <a:ext cx="0" cy="0"/>
          <a:chOff x="0" y="0"/>
          <a:chExt cx="0" cy="0"/>
        </a:xfrm>
      </p:grpSpPr>
      <p:grpSp>
        <p:nvGrpSpPr>
          <p:cNvPr id="46" name="Google Shape;46;p4"/>
          <p:cNvGrpSpPr/>
          <p:nvPr/>
        </p:nvGrpSpPr>
        <p:grpSpPr>
          <a:xfrm>
            <a:off x="4406400" y="0"/>
            <a:ext cx="4737600" cy="5143065"/>
            <a:chOff x="4406400" y="0"/>
            <a:chExt cx="4737600" cy="5143065"/>
          </a:xfrm>
        </p:grpSpPr>
        <p:sp>
          <p:nvSpPr>
            <p:cNvPr id="47" name="Google Shape;47;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6908099" y="2069505"/>
              <a:ext cx="808800" cy="808800"/>
            </a:xfrm>
            <a:prstGeom prst="diagStripe">
              <a:avLst>
                <a:gd fmla="val 50000" name="adj"/>
              </a:avLst>
            </a:prstGeom>
            <a:solidFill>
              <a:srgbClr val="F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7227414" y="3710807"/>
              <a:ext cx="808800" cy="808800"/>
            </a:xfrm>
            <a:prstGeom prst="diagStripe">
              <a:avLst>
                <a:gd fmla="val 50000" name="adj"/>
              </a:avLst>
            </a:prstGeom>
            <a:solidFill>
              <a:srgbClr val="00A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
        <p:nvSpPr>
          <p:cNvPr id="66" name="Google Shape;66;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 name="Shape 67"/>
        <p:cNvGrpSpPr/>
        <p:nvPr/>
      </p:nvGrpSpPr>
      <p:grpSpPr>
        <a:xfrm>
          <a:off x="0" y="0"/>
          <a:ext cx="0" cy="0"/>
          <a:chOff x="0" y="0"/>
          <a:chExt cx="0" cy="0"/>
        </a:xfrm>
      </p:grpSpPr>
      <p:sp>
        <p:nvSpPr>
          <p:cNvPr id="68" name="Google Shape;68;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5"/>
          <p:cNvGrpSpPr/>
          <p:nvPr/>
        </p:nvGrpSpPr>
        <p:grpSpPr>
          <a:xfrm>
            <a:off x="0" y="381001"/>
            <a:ext cx="1037850" cy="1016287"/>
            <a:chOff x="0" y="381001"/>
            <a:chExt cx="1037850" cy="1016287"/>
          </a:xfrm>
        </p:grpSpPr>
        <p:sp>
          <p:nvSpPr>
            <p:cNvPr id="73" name="Google Shape;73;p5"/>
            <p:cNvSpPr/>
            <p:nvPr/>
          </p:nvSpPr>
          <p:spPr>
            <a:xfrm rot="-5400000">
              <a:off x="0" y="381001"/>
              <a:ext cx="808800" cy="808800"/>
            </a:xfrm>
            <a:prstGeom prst="diagStripe">
              <a:avLst>
                <a:gd fmla="val 50000" name="adj"/>
              </a:avLst>
            </a:prstGeom>
            <a:solidFill>
              <a:srgbClr val="00A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flipH="1">
              <a:off x="229050" y="588489"/>
              <a:ext cx="808800" cy="808800"/>
            </a:xfrm>
            <a:prstGeom prst="diagStripe">
              <a:avLst>
                <a:gd fmla="val 50000" name="adj"/>
              </a:avLst>
            </a:prstGeom>
            <a:solidFill>
              <a:srgbClr val="F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7" name="Google Shape;7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8" name="Shape 78"/>
        <p:cNvGrpSpPr/>
        <p:nvPr/>
      </p:nvGrpSpPr>
      <p:grpSpPr>
        <a:xfrm>
          <a:off x="0" y="0"/>
          <a:ext cx="0" cy="0"/>
          <a:chOff x="0" y="0"/>
          <a:chExt cx="0" cy="0"/>
        </a:xfrm>
      </p:grpSpPr>
      <p:sp>
        <p:nvSpPr>
          <p:cNvPr id="79" name="Google Shape;79;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0" name="Google Shape;80;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2" name="Google Shape;82;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6"/>
          <p:cNvGrpSpPr/>
          <p:nvPr/>
        </p:nvGrpSpPr>
        <p:grpSpPr>
          <a:xfrm>
            <a:off x="0" y="381001"/>
            <a:ext cx="1037850" cy="1016287"/>
            <a:chOff x="0" y="381001"/>
            <a:chExt cx="1037850" cy="1016287"/>
          </a:xfrm>
        </p:grpSpPr>
        <p:sp>
          <p:nvSpPr>
            <p:cNvPr id="87" name="Google Shape;87;p6"/>
            <p:cNvSpPr/>
            <p:nvPr/>
          </p:nvSpPr>
          <p:spPr>
            <a:xfrm rot="-5400000">
              <a:off x="0" y="381001"/>
              <a:ext cx="808800" cy="808800"/>
            </a:xfrm>
            <a:prstGeom prst="diagStripe">
              <a:avLst>
                <a:gd fmla="val 50000" name="adj"/>
              </a:avLst>
            </a:prstGeom>
            <a:solidFill>
              <a:srgbClr val="00A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flipH="1">
              <a:off x="229050" y="588489"/>
              <a:ext cx="808800" cy="808800"/>
            </a:xfrm>
            <a:prstGeom prst="diagStripe">
              <a:avLst>
                <a:gd fmla="val 50000" name="adj"/>
              </a:avLst>
            </a:prstGeom>
            <a:solidFill>
              <a:srgbClr val="F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90" name="Google Shape;9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91" name="Shape 91"/>
        <p:cNvGrpSpPr/>
        <p:nvPr/>
      </p:nvGrpSpPr>
      <p:grpSpPr>
        <a:xfrm>
          <a:off x="0" y="0"/>
          <a:ext cx="0" cy="0"/>
          <a:chOff x="0" y="0"/>
          <a:chExt cx="0" cy="0"/>
        </a:xfrm>
      </p:grpSpPr>
      <p:sp>
        <p:nvSpPr>
          <p:cNvPr id="92" name="Google Shape;92;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3" name="Google Shape;93;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7"/>
          <p:cNvGrpSpPr/>
          <p:nvPr/>
        </p:nvGrpSpPr>
        <p:grpSpPr>
          <a:xfrm>
            <a:off x="0" y="381001"/>
            <a:ext cx="1037850" cy="1016287"/>
            <a:chOff x="0" y="381001"/>
            <a:chExt cx="1037850" cy="1016287"/>
          </a:xfrm>
        </p:grpSpPr>
        <p:sp>
          <p:nvSpPr>
            <p:cNvPr id="99" name="Google Shape;99;p7"/>
            <p:cNvSpPr/>
            <p:nvPr/>
          </p:nvSpPr>
          <p:spPr>
            <a:xfrm rot="-5400000">
              <a:off x="0" y="381001"/>
              <a:ext cx="808800" cy="808800"/>
            </a:xfrm>
            <a:prstGeom prst="diagStripe">
              <a:avLst>
                <a:gd fmla="val 50000" name="adj"/>
              </a:avLst>
            </a:prstGeom>
            <a:solidFill>
              <a:srgbClr val="00A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flipH="1">
              <a:off x="229050" y="588489"/>
              <a:ext cx="808800" cy="808800"/>
            </a:xfrm>
            <a:prstGeom prst="diagStripe">
              <a:avLst>
                <a:gd fmla="val 50000" name="adj"/>
              </a:avLst>
            </a:prstGeom>
            <a:solidFill>
              <a:srgbClr val="FF9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2" name="Google Shape;10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
              <a:t>‹#›</a:t>
            </a:fld>
            <a:endParaRPr/>
          </a:p>
        </p:txBody>
      </p:sp>
      <p:sp>
        <p:nvSpPr>
          <p:cNvPr id="103" name="Google Shape;103;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8"/>
          <p:cNvGrpSpPr/>
          <p:nvPr/>
        </p:nvGrpSpPr>
        <p:grpSpPr>
          <a:xfrm>
            <a:off x="0" y="381001"/>
            <a:ext cx="1037850" cy="1016287"/>
            <a:chOff x="0" y="381001"/>
            <a:chExt cx="1037850" cy="1016287"/>
          </a:xfrm>
        </p:grpSpPr>
        <p:sp>
          <p:nvSpPr>
            <p:cNvPr id="110" name="Google Shape;110;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3" name="Google Shape;113;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4" name="Google Shape;114;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5" name="Google Shape;11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6" name="Shape 116"/>
        <p:cNvGrpSpPr/>
        <p:nvPr/>
      </p:nvGrpSpPr>
      <p:grpSpPr>
        <a:xfrm>
          <a:off x="0" y="0"/>
          <a:ext cx="0" cy="0"/>
          <a:chOff x="0" y="0"/>
          <a:chExt cx="0" cy="0"/>
        </a:xfrm>
      </p:grpSpPr>
      <p:sp>
        <p:nvSpPr>
          <p:cNvPr id="117" name="Google Shape;117;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9"/>
          <p:cNvGrpSpPr/>
          <p:nvPr/>
        </p:nvGrpSpPr>
        <p:grpSpPr>
          <a:xfrm>
            <a:off x="0" y="381001"/>
            <a:ext cx="1037850" cy="1016287"/>
            <a:chOff x="0" y="381001"/>
            <a:chExt cx="1037850" cy="1016287"/>
          </a:xfrm>
        </p:grpSpPr>
        <p:sp>
          <p:nvSpPr>
            <p:cNvPr id="122" name="Google Shape;122;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5" name="Google Shape;12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6" name="Shape 126"/>
        <p:cNvGrpSpPr/>
        <p:nvPr/>
      </p:nvGrpSpPr>
      <p:grpSpPr>
        <a:xfrm>
          <a:off x="0" y="0"/>
          <a:ext cx="0" cy="0"/>
          <a:chOff x="0" y="0"/>
          <a:chExt cx="0" cy="0"/>
        </a:xfrm>
      </p:grpSpPr>
      <p:sp>
        <p:nvSpPr>
          <p:cNvPr id="127" name="Google Shape;127;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0"/>
          <p:cNvGrpSpPr/>
          <p:nvPr/>
        </p:nvGrpSpPr>
        <p:grpSpPr>
          <a:xfrm>
            <a:off x="0" y="381001"/>
            <a:ext cx="1037850" cy="1016287"/>
            <a:chOff x="0" y="381001"/>
            <a:chExt cx="1037850" cy="1016287"/>
          </a:xfrm>
        </p:grpSpPr>
        <p:sp>
          <p:nvSpPr>
            <p:cNvPr id="132" name="Google Shape;132;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5" name="Google Shape;135;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6" name="Google Shape;13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1pPr>
            <a:lvl2pPr lvl="1">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2pPr>
            <a:lvl3pPr lvl="2">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3pPr>
            <a:lvl4pPr lvl="3">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4pPr>
            <a:lvl5pPr lvl="4">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5pPr>
            <a:lvl6pPr lvl="5">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6pPr>
            <a:lvl7pPr lvl="6">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7pPr>
            <a:lvl8pPr lvl="7">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8pPr>
            <a:lvl9pPr lvl="8">
              <a:spcBef>
                <a:spcPts val="0"/>
              </a:spcBef>
              <a:spcAft>
                <a:spcPts val="0"/>
              </a:spcAft>
              <a:buClr>
                <a:schemeClr val="lt1"/>
              </a:buClr>
              <a:buSzPts val="2800"/>
              <a:buFont typeface="Meiryo"/>
              <a:buNone/>
              <a:defRPr sz="2800">
                <a:solidFill>
                  <a:schemeClr val="lt1"/>
                </a:solidFill>
                <a:latin typeface="Meiryo"/>
                <a:ea typeface="Meiryo"/>
                <a:cs typeface="Meiryo"/>
                <a:sym typeface="Meiry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Meiryo"/>
              <a:buChar char="●"/>
              <a:defRPr sz="1300">
                <a:solidFill>
                  <a:schemeClr val="lt1"/>
                </a:solidFill>
                <a:latin typeface="Meiryo"/>
                <a:ea typeface="Meiryo"/>
                <a:cs typeface="Meiryo"/>
                <a:sym typeface="Meiryo"/>
              </a:defRPr>
            </a:lvl1pPr>
            <a:lvl2pPr indent="-298450" lvl="1" marL="9144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2pPr>
            <a:lvl3pPr indent="-298450" lvl="2" marL="13716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3pPr>
            <a:lvl4pPr indent="-298450" lvl="3" marL="18288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4pPr>
            <a:lvl5pPr indent="-298450" lvl="4" marL="22860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5pPr>
            <a:lvl6pPr indent="-298450" lvl="5" marL="27432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6pPr>
            <a:lvl7pPr indent="-298450" lvl="6" marL="32004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7pPr>
            <a:lvl8pPr indent="-298450" lvl="7" marL="3657600">
              <a:lnSpc>
                <a:spcPct val="115000"/>
              </a:lnSpc>
              <a:spcBef>
                <a:spcPts val="1600"/>
              </a:spcBef>
              <a:spcAft>
                <a:spcPts val="0"/>
              </a:spcAft>
              <a:buClr>
                <a:schemeClr val="lt1"/>
              </a:buClr>
              <a:buSzPts val="1100"/>
              <a:buFont typeface="Meiryo"/>
              <a:buChar char="○"/>
              <a:defRPr sz="1100">
                <a:solidFill>
                  <a:schemeClr val="lt1"/>
                </a:solidFill>
                <a:latin typeface="Meiryo"/>
                <a:ea typeface="Meiryo"/>
                <a:cs typeface="Meiryo"/>
                <a:sym typeface="Meiryo"/>
              </a:defRPr>
            </a:lvl8pPr>
            <a:lvl9pPr indent="-298450" lvl="8" marL="4114800">
              <a:lnSpc>
                <a:spcPct val="115000"/>
              </a:lnSpc>
              <a:spcBef>
                <a:spcPts val="1600"/>
              </a:spcBef>
              <a:spcAft>
                <a:spcPts val="1600"/>
              </a:spcAft>
              <a:buClr>
                <a:schemeClr val="lt1"/>
              </a:buClr>
              <a:buSzPts val="1100"/>
              <a:buFont typeface="Meiryo"/>
              <a:buChar char="■"/>
              <a:defRPr sz="1100">
                <a:solidFill>
                  <a:schemeClr val="lt1"/>
                </a:solidFill>
                <a:latin typeface="Meiryo"/>
                <a:ea typeface="Meiryo"/>
                <a:cs typeface="Meiryo"/>
                <a:sym typeface="Meiry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ja"/>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7"/>
          <p:cNvSpPr txBox="1"/>
          <p:nvPr>
            <p:ph type="ctrTitle"/>
          </p:nvPr>
        </p:nvSpPr>
        <p:spPr>
          <a:xfrm>
            <a:off x="3058125" y="1637350"/>
            <a:ext cx="5017500" cy="157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ja" sz="3100"/>
              <a:t>Web3,NFT</a:t>
            </a:r>
            <a:r>
              <a:rPr lang="ja" sz="3100"/>
              <a:t>？なにそれな、経営層にも伝わるICP導入メリット！！</a:t>
            </a:r>
            <a:endParaRPr sz="3100"/>
          </a:p>
        </p:txBody>
      </p:sp>
      <p:sp>
        <p:nvSpPr>
          <p:cNvPr id="231" name="Google Shape;231;p17"/>
          <p:cNvSpPr txBox="1"/>
          <p:nvPr>
            <p:ph idx="1" type="subTitle"/>
          </p:nvPr>
        </p:nvSpPr>
        <p:spPr>
          <a:xfrm>
            <a:off x="4354900" y="3072250"/>
            <a:ext cx="4402200" cy="16836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ja" sz="2300"/>
              <a:t>ゲーム業界編</a:t>
            </a:r>
            <a:endParaRPr sz="2300"/>
          </a:p>
          <a:p>
            <a:pPr indent="0" lvl="0" marL="0" rtl="0" algn="r">
              <a:spcBef>
                <a:spcPts val="1600"/>
              </a:spcBef>
              <a:spcAft>
                <a:spcPts val="0"/>
              </a:spcAft>
              <a:buNone/>
            </a:pPr>
            <a:r>
              <a:rPr lang="ja" sz="2400"/>
              <a:t>NFTゲームの</a:t>
            </a:r>
            <a:br>
              <a:rPr lang="ja" sz="2400"/>
            </a:br>
            <a:r>
              <a:rPr lang="ja" sz="2400"/>
              <a:t>新規ユーザー獲得を</a:t>
            </a:r>
            <a:br>
              <a:rPr lang="ja" sz="2400"/>
            </a:br>
            <a:r>
              <a:rPr lang="ja" sz="2400"/>
              <a:t>加速させる4つの理由</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000"/>
              <a:t>ICPのNFTゲームは、</a:t>
            </a:r>
            <a:br>
              <a:rPr lang="ja"/>
            </a:br>
            <a:r>
              <a:rPr lang="ja" sz="2800"/>
              <a:t>1.　</a:t>
            </a:r>
            <a:r>
              <a:rPr b="1" lang="ja" sz="2800"/>
              <a:t>ウォレット不要</a:t>
            </a:r>
            <a:r>
              <a:rPr lang="ja" sz="2800"/>
              <a:t>で始められる</a:t>
            </a:r>
            <a:endParaRPr sz="2800"/>
          </a:p>
        </p:txBody>
      </p:sp>
      <p:sp>
        <p:nvSpPr>
          <p:cNvPr id="237" name="Google Shape;237;p18"/>
          <p:cNvSpPr txBox="1"/>
          <p:nvPr>
            <p:ph idx="1" type="body"/>
          </p:nvPr>
        </p:nvSpPr>
        <p:spPr>
          <a:xfrm>
            <a:off x="566125" y="2047875"/>
            <a:ext cx="37446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高い初期コスト：</a:t>
            </a:r>
            <a:endParaRPr sz="2000">
              <a:solidFill>
                <a:schemeClr val="dk1"/>
              </a:solidFill>
            </a:endParaRPr>
          </a:p>
          <a:p>
            <a:pPr indent="0" lvl="0" marL="0" rtl="0" algn="l">
              <a:lnSpc>
                <a:spcPct val="100000"/>
              </a:lnSpc>
              <a:spcBef>
                <a:spcPts val="1400"/>
              </a:spcBef>
              <a:spcAft>
                <a:spcPts val="1400"/>
              </a:spcAft>
              <a:buNone/>
            </a:pPr>
            <a:r>
              <a:rPr lang="ja" sz="1800">
                <a:solidFill>
                  <a:schemeClr val="dk1"/>
                </a:solidFill>
              </a:rPr>
              <a:t>ウォレットの作成や暗号通貨の</a:t>
            </a:r>
            <a:br>
              <a:rPr lang="ja" sz="1800">
                <a:solidFill>
                  <a:schemeClr val="dk1"/>
                </a:solidFill>
              </a:rPr>
            </a:br>
            <a:r>
              <a:rPr lang="ja" sz="1800">
                <a:solidFill>
                  <a:schemeClr val="dk1"/>
                </a:solidFill>
              </a:rPr>
              <a:t>購入が必要で初心者にはハードルが高い</a:t>
            </a:r>
            <a:endParaRPr sz="1800">
              <a:solidFill>
                <a:schemeClr val="dk1"/>
              </a:solidFill>
            </a:endParaRPr>
          </a:p>
        </p:txBody>
      </p:sp>
      <p:sp>
        <p:nvSpPr>
          <p:cNvPr id="238" name="Google Shape;238;p18"/>
          <p:cNvSpPr txBox="1"/>
          <p:nvPr>
            <p:ph idx="1" type="body"/>
          </p:nvPr>
        </p:nvSpPr>
        <p:spPr>
          <a:xfrm>
            <a:off x="4665275" y="2047875"/>
            <a:ext cx="38748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ウォレット不要：</a:t>
            </a:r>
            <a:endParaRPr sz="2000">
              <a:solidFill>
                <a:schemeClr val="dk1"/>
              </a:solidFill>
            </a:endParaRPr>
          </a:p>
          <a:p>
            <a:pPr indent="0" lvl="0" marL="0" rtl="0" algn="l">
              <a:lnSpc>
                <a:spcPct val="100000"/>
              </a:lnSpc>
              <a:spcBef>
                <a:spcPts val="1400"/>
              </a:spcBef>
              <a:spcAft>
                <a:spcPts val="1400"/>
              </a:spcAft>
              <a:buNone/>
            </a:pPr>
            <a:r>
              <a:rPr lang="ja" sz="1800">
                <a:solidFill>
                  <a:schemeClr val="dk1"/>
                </a:solidFill>
              </a:rPr>
              <a:t>ウォレットの作成や暗号通貨の購入が不要</a:t>
            </a:r>
            <a:endParaRPr sz="1800">
              <a:solidFill>
                <a:schemeClr val="dk1"/>
              </a:solidFill>
            </a:endParaRPr>
          </a:p>
        </p:txBody>
      </p:sp>
      <p:sp>
        <p:nvSpPr>
          <p:cNvPr id="239" name="Google Shape;239;p18"/>
          <p:cNvSpPr/>
          <p:nvPr/>
        </p:nvSpPr>
        <p:spPr>
          <a:xfrm>
            <a:off x="621150" y="1538100"/>
            <a:ext cx="2348278" cy="30163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Meiryo"/>
              </a:rPr>
              <a:t>既存のNFTゲーム</a:t>
            </a:r>
          </a:p>
        </p:txBody>
      </p:sp>
      <p:sp>
        <p:nvSpPr>
          <p:cNvPr id="240" name="Google Shape;240;p18"/>
          <p:cNvSpPr/>
          <p:nvPr/>
        </p:nvSpPr>
        <p:spPr>
          <a:xfrm>
            <a:off x="4665287" y="1538100"/>
            <a:ext cx="474870" cy="24528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ICP</a:t>
            </a:r>
          </a:p>
        </p:txBody>
      </p:sp>
      <p:sp>
        <p:nvSpPr>
          <p:cNvPr id="241" name="Google Shape;241;p18"/>
          <p:cNvSpPr txBox="1"/>
          <p:nvPr>
            <p:ph idx="1" type="body"/>
          </p:nvPr>
        </p:nvSpPr>
        <p:spPr>
          <a:xfrm>
            <a:off x="566125" y="3878700"/>
            <a:ext cx="79740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rPr lang="ja">
                <a:solidFill>
                  <a:schemeClr val="dk1"/>
                </a:solidFill>
              </a:rPr>
              <a:t>Memo</a:t>
            </a:r>
            <a:br>
              <a:rPr lang="ja">
                <a:solidFill>
                  <a:schemeClr val="dk1"/>
                </a:solidFill>
              </a:rPr>
            </a:br>
            <a:r>
              <a:rPr lang="ja">
                <a:solidFill>
                  <a:schemeClr val="dk1"/>
                </a:solidFill>
              </a:rPr>
              <a:t>ウォレット：暗号通貨の管理や送金などを行うソフトウェア</a:t>
            </a:r>
            <a:br>
              <a:rPr lang="ja">
                <a:solidFill>
                  <a:schemeClr val="dk1"/>
                </a:solidFill>
              </a:rPr>
            </a:br>
            <a:r>
              <a:rPr lang="ja">
                <a:solidFill>
                  <a:schemeClr val="dk1"/>
                </a:solidFill>
              </a:rPr>
              <a:t>NFTゲーム：ゲーム内で資産価値のあるデジタルアイテム（NFT）を作成・取得できるゲーム</a:t>
            </a:r>
            <a:br>
              <a:rPr lang="ja">
                <a:solidFill>
                  <a:schemeClr val="dk1"/>
                </a:solidFill>
              </a:rPr>
            </a:br>
            <a:r>
              <a:rPr lang="ja">
                <a:solidFill>
                  <a:schemeClr val="dk1"/>
                </a:solidFill>
              </a:rPr>
              <a:t>　　　　　　作成したNFTを売却することでユーザーは報酬を得ることが可能</a:t>
            </a:r>
            <a:br>
              <a:rPr lang="ja">
                <a:solidFill>
                  <a:schemeClr val="dk1"/>
                </a:solidFill>
              </a:rPr>
            </a:br>
            <a:r>
              <a:rPr lang="ja">
                <a:solidFill>
                  <a:schemeClr val="dk1"/>
                </a:solidFill>
              </a:rPr>
              <a:t>NFT：ブロックチェーン技術により、唯一無二と証明されたデジタルデータ</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000"/>
              <a:t>ICPのNFTゲームは、</a:t>
            </a:r>
            <a:br>
              <a:rPr lang="ja"/>
            </a:br>
            <a:r>
              <a:rPr lang="ja" sz="2800"/>
              <a:t>2</a:t>
            </a:r>
            <a:r>
              <a:rPr lang="ja" sz="2800"/>
              <a:t>.　</a:t>
            </a:r>
            <a:r>
              <a:rPr b="1" lang="ja" sz="2800"/>
              <a:t>セキュリティを強化</a:t>
            </a:r>
            <a:endParaRPr sz="2800"/>
          </a:p>
        </p:txBody>
      </p:sp>
      <p:sp>
        <p:nvSpPr>
          <p:cNvPr id="247" name="Google Shape;247;p19"/>
          <p:cNvSpPr txBox="1"/>
          <p:nvPr>
            <p:ph idx="1" type="body"/>
          </p:nvPr>
        </p:nvSpPr>
        <p:spPr>
          <a:xfrm>
            <a:off x="566125" y="2047875"/>
            <a:ext cx="37446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セキュリティリスク</a:t>
            </a:r>
            <a:r>
              <a:rPr lang="ja" sz="2000">
                <a:solidFill>
                  <a:schemeClr val="dk1"/>
                </a:solidFill>
              </a:rPr>
              <a:t>：</a:t>
            </a:r>
            <a:endParaRPr sz="2000">
              <a:solidFill>
                <a:schemeClr val="dk1"/>
              </a:solidFill>
            </a:endParaRPr>
          </a:p>
          <a:p>
            <a:pPr indent="0" lvl="0" marL="0" rtl="0" algn="l">
              <a:lnSpc>
                <a:spcPct val="100000"/>
              </a:lnSpc>
              <a:spcBef>
                <a:spcPts val="1400"/>
              </a:spcBef>
              <a:spcAft>
                <a:spcPts val="1400"/>
              </a:spcAft>
              <a:buNone/>
            </a:pPr>
            <a:r>
              <a:rPr lang="ja" sz="1800">
                <a:solidFill>
                  <a:schemeClr val="dk1"/>
                </a:solidFill>
              </a:rPr>
              <a:t>ハッキングや詐欺のリスクが存在し、ユーザーが不安を感じる</a:t>
            </a:r>
            <a:endParaRPr sz="1800">
              <a:solidFill>
                <a:schemeClr val="dk1"/>
              </a:solidFill>
            </a:endParaRPr>
          </a:p>
        </p:txBody>
      </p:sp>
      <p:sp>
        <p:nvSpPr>
          <p:cNvPr id="248" name="Google Shape;248;p19"/>
          <p:cNvSpPr txBox="1"/>
          <p:nvPr>
            <p:ph idx="1" type="body"/>
          </p:nvPr>
        </p:nvSpPr>
        <p:spPr>
          <a:xfrm>
            <a:off x="4665275" y="2047875"/>
            <a:ext cx="38748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強化されたセキュリティ</a:t>
            </a:r>
            <a:r>
              <a:rPr lang="ja" sz="2000">
                <a:solidFill>
                  <a:schemeClr val="dk1"/>
                </a:solidFill>
              </a:rPr>
              <a:t>：</a:t>
            </a:r>
            <a:endParaRPr sz="2000">
              <a:solidFill>
                <a:schemeClr val="dk1"/>
              </a:solidFill>
            </a:endParaRPr>
          </a:p>
          <a:p>
            <a:pPr indent="0" lvl="0" marL="0" rtl="0" algn="l">
              <a:lnSpc>
                <a:spcPct val="100000"/>
              </a:lnSpc>
              <a:spcBef>
                <a:spcPts val="1400"/>
              </a:spcBef>
              <a:spcAft>
                <a:spcPts val="1400"/>
              </a:spcAft>
              <a:buNone/>
            </a:pPr>
            <a:r>
              <a:rPr lang="ja" sz="1800">
                <a:solidFill>
                  <a:schemeClr val="dk1"/>
                </a:solidFill>
              </a:rPr>
              <a:t>分散型ネットワークと高度な</a:t>
            </a:r>
            <a:br>
              <a:rPr lang="ja" sz="1800">
                <a:solidFill>
                  <a:schemeClr val="dk1"/>
                </a:solidFill>
              </a:rPr>
            </a:br>
            <a:r>
              <a:rPr lang="ja" sz="1800">
                <a:solidFill>
                  <a:schemeClr val="dk1"/>
                </a:solidFill>
              </a:rPr>
              <a:t>暗号化技術により、データの</a:t>
            </a:r>
            <a:br>
              <a:rPr lang="ja" sz="1800">
                <a:solidFill>
                  <a:schemeClr val="dk1"/>
                </a:solidFill>
              </a:rPr>
            </a:br>
            <a:r>
              <a:rPr lang="ja" sz="1800">
                <a:solidFill>
                  <a:schemeClr val="dk1"/>
                </a:solidFill>
              </a:rPr>
              <a:t>セキュリティを強化</a:t>
            </a:r>
            <a:endParaRPr sz="1800">
              <a:solidFill>
                <a:schemeClr val="dk1"/>
              </a:solidFill>
            </a:endParaRPr>
          </a:p>
        </p:txBody>
      </p:sp>
      <p:sp>
        <p:nvSpPr>
          <p:cNvPr id="249" name="Google Shape;249;p19"/>
          <p:cNvSpPr/>
          <p:nvPr/>
        </p:nvSpPr>
        <p:spPr>
          <a:xfrm>
            <a:off x="621150" y="1538100"/>
            <a:ext cx="2348278" cy="30163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Meiryo"/>
              </a:rPr>
              <a:t>既存のNFTゲーム</a:t>
            </a:r>
          </a:p>
        </p:txBody>
      </p:sp>
      <p:sp>
        <p:nvSpPr>
          <p:cNvPr id="250" name="Google Shape;250;p19"/>
          <p:cNvSpPr/>
          <p:nvPr/>
        </p:nvSpPr>
        <p:spPr>
          <a:xfrm>
            <a:off x="4665287" y="1538100"/>
            <a:ext cx="474870" cy="24528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ICP</a:t>
            </a:r>
          </a:p>
        </p:txBody>
      </p:sp>
      <p:sp>
        <p:nvSpPr>
          <p:cNvPr id="251" name="Google Shape;251;p19"/>
          <p:cNvSpPr txBox="1"/>
          <p:nvPr>
            <p:ph idx="1" type="body"/>
          </p:nvPr>
        </p:nvSpPr>
        <p:spPr>
          <a:xfrm>
            <a:off x="566125" y="3878700"/>
            <a:ext cx="79740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t/>
            </a:r>
            <a:endParaRPr>
              <a:solidFill>
                <a:schemeClr val="dk1"/>
              </a:solidFill>
            </a:endParaRPr>
          </a:p>
        </p:txBody>
      </p:sp>
      <p:grpSp>
        <p:nvGrpSpPr>
          <p:cNvPr id="252" name="Google Shape;252;p19"/>
          <p:cNvGrpSpPr/>
          <p:nvPr/>
        </p:nvGrpSpPr>
        <p:grpSpPr>
          <a:xfrm>
            <a:off x="3061638" y="3916375"/>
            <a:ext cx="1450450" cy="1095850"/>
            <a:chOff x="1392850" y="3920125"/>
            <a:chExt cx="1450450" cy="1095850"/>
          </a:xfrm>
        </p:grpSpPr>
        <p:cxnSp>
          <p:nvCxnSpPr>
            <p:cNvPr id="253" name="Google Shape;253;p19"/>
            <p:cNvCxnSpPr/>
            <p:nvPr/>
          </p:nvCxnSpPr>
          <p:spPr>
            <a:xfrm flipH="1" rot="10800000">
              <a:off x="1752860" y="4615625"/>
              <a:ext cx="196200" cy="240000"/>
            </a:xfrm>
            <a:prstGeom prst="straightConnector1">
              <a:avLst/>
            </a:prstGeom>
            <a:noFill/>
            <a:ln cap="flat" cmpd="sng" w="9525">
              <a:solidFill>
                <a:schemeClr val="dk1"/>
              </a:solidFill>
              <a:prstDash val="solid"/>
              <a:round/>
              <a:headEnd len="med" w="med" type="none"/>
              <a:tailEnd len="med" w="med" type="none"/>
            </a:ln>
          </p:spPr>
        </p:cxnSp>
        <p:cxnSp>
          <p:nvCxnSpPr>
            <p:cNvPr id="254" name="Google Shape;254;p19"/>
            <p:cNvCxnSpPr/>
            <p:nvPr/>
          </p:nvCxnSpPr>
          <p:spPr>
            <a:xfrm>
              <a:off x="1765762" y="4314644"/>
              <a:ext cx="170400" cy="173700"/>
            </a:xfrm>
            <a:prstGeom prst="straightConnector1">
              <a:avLst/>
            </a:prstGeom>
            <a:noFill/>
            <a:ln cap="flat" cmpd="sng" w="9525">
              <a:solidFill>
                <a:schemeClr val="dk1"/>
              </a:solidFill>
              <a:prstDash val="solid"/>
              <a:round/>
              <a:headEnd len="med" w="med" type="none"/>
              <a:tailEnd len="med" w="med" type="none"/>
            </a:ln>
          </p:spPr>
        </p:cxnSp>
        <p:cxnSp>
          <p:nvCxnSpPr>
            <p:cNvPr id="255" name="Google Shape;255;p19"/>
            <p:cNvCxnSpPr/>
            <p:nvPr/>
          </p:nvCxnSpPr>
          <p:spPr>
            <a:xfrm>
              <a:off x="2131181" y="4286962"/>
              <a:ext cx="9000" cy="171000"/>
            </a:xfrm>
            <a:prstGeom prst="straightConnector1">
              <a:avLst/>
            </a:prstGeom>
            <a:noFill/>
            <a:ln cap="flat" cmpd="sng" w="9525">
              <a:solidFill>
                <a:schemeClr val="dk1"/>
              </a:solidFill>
              <a:prstDash val="solid"/>
              <a:round/>
              <a:headEnd len="med" w="med" type="none"/>
              <a:tailEnd len="med" w="med" type="none"/>
            </a:ln>
          </p:spPr>
        </p:cxnSp>
        <p:cxnSp>
          <p:nvCxnSpPr>
            <p:cNvPr id="256" name="Google Shape;256;p19"/>
            <p:cNvCxnSpPr/>
            <p:nvPr/>
          </p:nvCxnSpPr>
          <p:spPr>
            <a:xfrm rot="10800000">
              <a:off x="2322310" y="4615625"/>
              <a:ext cx="196200" cy="240000"/>
            </a:xfrm>
            <a:prstGeom prst="straightConnector1">
              <a:avLst/>
            </a:prstGeom>
            <a:noFill/>
            <a:ln cap="flat" cmpd="sng" w="9525">
              <a:solidFill>
                <a:schemeClr val="dk1"/>
              </a:solidFill>
              <a:prstDash val="solid"/>
              <a:round/>
              <a:headEnd len="med" w="med" type="none"/>
              <a:tailEnd len="med" w="med" type="none"/>
            </a:ln>
          </p:spPr>
        </p:cxnSp>
        <p:cxnSp>
          <p:nvCxnSpPr>
            <p:cNvPr id="257" name="Google Shape;257;p19"/>
            <p:cNvCxnSpPr/>
            <p:nvPr/>
          </p:nvCxnSpPr>
          <p:spPr>
            <a:xfrm flipH="1">
              <a:off x="2335208" y="4314644"/>
              <a:ext cx="170400" cy="173700"/>
            </a:xfrm>
            <a:prstGeom prst="straightConnector1">
              <a:avLst/>
            </a:prstGeom>
            <a:noFill/>
            <a:ln cap="flat" cmpd="sng" w="9525">
              <a:solidFill>
                <a:schemeClr val="dk1"/>
              </a:solidFill>
              <a:prstDash val="solid"/>
              <a:round/>
              <a:headEnd len="med" w="med" type="none"/>
              <a:tailEnd len="med" w="med" type="none"/>
            </a:ln>
          </p:spPr>
        </p:cxnSp>
        <p:grpSp>
          <p:nvGrpSpPr>
            <p:cNvPr id="258" name="Google Shape;258;p19"/>
            <p:cNvGrpSpPr/>
            <p:nvPr/>
          </p:nvGrpSpPr>
          <p:grpSpPr>
            <a:xfrm>
              <a:off x="1852775" y="4347888"/>
              <a:ext cx="565800" cy="565800"/>
              <a:chOff x="2926050" y="4312338"/>
              <a:chExt cx="565800" cy="565800"/>
            </a:xfrm>
          </p:grpSpPr>
          <p:sp>
            <p:nvSpPr>
              <p:cNvPr id="259" name="Google Shape;259;p19"/>
              <p:cNvSpPr/>
              <p:nvPr/>
            </p:nvSpPr>
            <p:spPr>
              <a:xfrm>
                <a:off x="2926050" y="4312338"/>
                <a:ext cx="565800" cy="565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60" name="Google Shape;260;p19"/>
              <p:cNvPicPr preferRelativeResize="0"/>
              <p:nvPr/>
            </p:nvPicPr>
            <p:blipFill>
              <a:blip r:embed="rId3">
                <a:alphaModFix/>
              </a:blip>
              <a:stretch>
                <a:fillRect/>
              </a:stretch>
            </p:blipFill>
            <p:spPr>
              <a:xfrm>
                <a:off x="2969075" y="4355362"/>
                <a:ext cx="479763" cy="479763"/>
              </a:xfrm>
              <a:prstGeom prst="rect">
                <a:avLst/>
              </a:prstGeom>
              <a:noFill/>
              <a:ln>
                <a:noFill/>
              </a:ln>
            </p:spPr>
          </p:pic>
        </p:grpSp>
        <p:grpSp>
          <p:nvGrpSpPr>
            <p:cNvPr id="261" name="Google Shape;261;p19"/>
            <p:cNvGrpSpPr/>
            <p:nvPr/>
          </p:nvGrpSpPr>
          <p:grpSpPr>
            <a:xfrm>
              <a:off x="1934625" y="3920125"/>
              <a:ext cx="366900" cy="366900"/>
              <a:chOff x="3588775" y="4127450"/>
              <a:chExt cx="366900" cy="366900"/>
            </a:xfrm>
          </p:grpSpPr>
          <p:sp>
            <p:nvSpPr>
              <p:cNvPr id="262" name="Google Shape;262;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63" name="Google Shape;263;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264" name="Google Shape;264;p19"/>
            <p:cNvGrpSpPr/>
            <p:nvPr/>
          </p:nvGrpSpPr>
          <p:grpSpPr>
            <a:xfrm>
              <a:off x="2476400" y="4077425"/>
              <a:ext cx="366900" cy="366900"/>
              <a:chOff x="3588775" y="4127450"/>
              <a:chExt cx="366900" cy="366900"/>
            </a:xfrm>
          </p:grpSpPr>
          <p:sp>
            <p:nvSpPr>
              <p:cNvPr id="265" name="Google Shape;265;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66" name="Google Shape;266;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267" name="Google Shape;267;p19"/>
            <p:cNvGrpSpPr/>
            <p:nvPr/>
          </p:nvGrpSpPr>
          <p:grpSpPr>
            <a:xfrm>
              <a:off x="2476400" y="4607675"/>
              <a:ext cx="366900" cy="366900"/>
              <a:chOff x="3588775" y="4127450"/>
              <a:chExt cx="366900" cy="366900"/>
            </a:xfrm>
          </p:grpSpPr>
          <p:sp>
            <p:nvSpPr>
              <p:cNvPr id="268" name="Google Shape;268;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69" name="Google Shape;269;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270" name="Google Shape;270;p19"/>
            <p:cNvGrpSpPr/>
            <p:nvPr/>
          </p:nvGrpSpPr>
          <p:grpSpPr>
            <a:xfrm>
              <a:off x="1392850" y="4649075"/>
              <a:ext cx="366900" cy="366900"/>
              <a:chOff x="3588775" y="4127450"/>
              <a:chExt cx="366900" cy="366900"/>
            </a:xfrm>
          </p:grpSpPr>
          <p:sp>
            <p:nvSpPr>
              <p:cNvPr id="271" name="Google Shape;271;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72" name="Google Shape;272;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273" name="Google Shape;273;p19"/>
            <p:cNvGrpSpPr/>
            <p:nvPr/>
          </p:nvGrpSpPr>
          <p:grpSpPr>
            <a:xfrm>
              <a:off x="1392850" y="4144525"/>
              <a:ext cx="366900" cy="366900"/>
              <a:chOff x="3588775" y="4127450"/>
              <a:chExt cx="366900" cy="366900"/>
            </a:xfrm>
          </p:grpSpPr>
          <p:sp>
            <p:nvSpPr>
              <p:cNvPr id="274" name="Google Shape;274;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75" name="Google Shape;275;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grpSp>
        <p:nvGrpSpPr>
          <p:cNvPr id="276" name="Google Shape;276;p19"/>
          <p:cNvGrpSpPr/>
          <p:nvPr/>
        </p:nvGrpSpPr>
        <p:grpSpPr>
          <a:xfrm>
            <a:off x="4571989" y="3877650"/>
            <a:ext cx="1504816" cy="1173289"/>
            <a:chOff x="3655164" y="3920125"/>
            <a:chExt cx="1504816" cy="1173289"/>
          </a:xfrm>
        </p:grpSpPr>
        <p:cxnSp>
          <p:nvCxnSpPr>
            <p:cNvPr id="277" name="Google Shape;277;p19"/>
            <p:cNvCxnSpPr>
              <a:stCxn id="278" idx="3"/>
              <a:endCxn id="279" idx="1"/>
            </p:cNvCxnSpPr>
            <p:nvPr/>
          </p:nvCxnSpPr>
          <p:spPr>
            <a:xfrm flipH="1" rot="10800000">
              <a:off x="4019612" y="4191700"/>
              <a:ext cx="746700" cy="565500"/>
            </a:xfrm>
            <a:prstGeom prst="straightConnector1">
              <a:avLst/>
            </a:prstGeom>
            <a:noFill/>
            <a:ln cap="flat" cmpd="sng" w="9525">
              <a:solidFill>
                <a:schemeClr val="dk1"/>
              </a:solidFill>
              <a:prstDash val="solid"/>
              <a:round/>
              <a:headEnd len="med" w="med" type="none"/>
              <a:tailEnd len="med" w="med" type="none"/>
            </a:ln>
          </p:spPr>
        </p:cxnSp>
        <p:cxnSp>
          <p:nvCxnSpPr>
            <p:cNvPr id="280" name="Google Shape;280;p19"/>
            <p:cNvCxnSpPr>
              <a:endCxn id="281" idx="0"/>
            </p:cNvCxnSpPr>
            <p:nvPr/>
          </p:nvCxnSpPr>
          <p:spPr>
            <a:xfrm>
              <a:off x="4023170" y="4241131"/>
              <a:ext cx="352200" cy="485400"/>
            </a:xfrm>
            <a:prstGeom prst="straightConnector1">
              <a:avLst/>
            </a:prstGeom>
            <a:noFill/>
            <a:ln cap="flat" cmpd="sng" w="9525">
              <a:solidFill>
                <a:schemeClr val="dk1"/>
              </a:solidFill>
              <a:prstDash val="solid"/>
              <a:round/>
              <a:headEnd len="med" w="med" type="none"/>
              <a:tailEnd len="med" w="med" type="none"/>
            </a:ln>
          </p:spPr>
        </p:cxnSp>
        <p:cxnSp>
          <p:nvCxnSpPr>
            <p:cNvPr id="282" name="Google Shape;282;p19"/>
            <p:cNvCxnSpPr>
              <a:stCxn id="283" idx="2"/>
              <a:endCxn id="281" idx="0"/>
            </p:cNvCxnSpPr>
            <p:nvPr/>
          </p:nvCxnSpPr>
          <p:spPr>
            <a:xfrm>
              <a:off x="4375375" y="4254400"/>
              <a:ext cx="0" cy="472200"/>
            </a:xfrm>
            <a:prstGeom prst="straightConnector1">
              <a:avLst/>
            </a:prstGeom>
            <a:noFill/>
            <a:ln cap="flat" cmpd="sng" w="9525">
              <a:solidFill>
                <a:schemeClr val="dk1"/>
              </a:solidFill>
              <a:prstDash val="solid"/>
              <a:round/>
              <a:headEnd len="med" w="med" type="none"/>
              <a:tailEnd len="med" w="med" type="none"/>
            </a:ln>
          </p:spPr>
        </p:cxnSp>
        <p:cxnSp>
          <p:nvCxnSpPr>
            <p:cNvPr id="284" name="Google Shape;284;p19"/>
            <p:cNvCxnSpPr>
              <a:stCxn id="285" idx="1"/>
              <a:endCxn id="286" idx="3"/>
            </p:cNvCxnSpPr>
            <p:nvPr/>
          </p:nvCxnSpPr>
          <p:spPr>
            <a:xfrm rot="10800000">
              <a:off x="4022096" y="4252679"/>
              <a:ext cx="771000" cy="469200"/>
            </a:xfrm>
            <a:prstGeom prst="straightConnector1">
              <a:avLst/>
            </a:prstGeom>
            <a:noFill/>
            <a:ln cap="flat" cmpd="sng" w="9525">
              <a:solidFill>
                <a:schemeClr val="dk1"/>
              </a:solidFill>
              <a:prstDash val="solid"/>
              <a:round/>
              <a:headEnd len="med" w="med" type="none"/>
              <a:tailEnd len="med" w="med" type="none"/>
            </a:ln>
          </p:spPr>
        </p:cxnSp>
        <p:cxnSp>
          <p:nvCxnSpPr>
            <p:cNvPr id="287" name="Google Shape;287;p19"/>
            <p:cNvCxnSpPr>
              <a:stCxn id="279" idx="1"/>
              <a:endCxn id="281" idx="0"/>
            </p:cNvCxnSpPr>
            <p:nvPr/>
          </p:nvCxnSpPr>
          <p:spPr>
            <a:xfrm flipH="1">
              <a:off x="4375425" y="4191625"/>
              <a:ext cx="390900" cy="534900"/>
            </a:xfrm>
            <a:prstGeom prst="straightConnector1">
              <a:avLst/>
            </a:prstGeom>
            <a:noFill/>
            <a:ln cap="flat" cmpd="sng" w="9525">
              <a:solidFill>
                <a:schemeClr val="dk1"/>
              </a:solidFill>
              <a:prstDash val="solid"/>
              <a:round/>
              <a:headEnd len="med" w="med" type="none"/>
              <a:tailEnd len="med" w="med" type="none"/>
            </a:ln>
          </p:spPr>
        </p:cxnSp>
        <p:cxnSp>
          <p:nvCxnSpPr>
            <p:cNvPr id="288" name="Google Shape;288;p19"/>
            <p:cNvCxnSpPr>
              <a:stCxn id="285" idx="1"/>
              <a:endCxn id="278" idx="3"/>
            </p:cNvCxnSpPr>
            <p:nvPr/>
          </p:nvCxnSpPr>
          <p:spPr>
            <a:xfrm flipH="1">
              <a:off x="4019696" y="4721879"/>
              <a:ext cx="773400" cy="35400"/>
            </a:xfrm>
            <a:prstGeom prst="straightConnector1">
              <a:avLst/>
            </a:prstGeom>
            <a:noFill/>
            <a:ln cap="flat" cmpd="sng" w="9525">
              <a:solidFill>
                <a:schemeClr val="dk1"/>
              </a:solidFill>
              <a:prstDash val="solid"/>
              <a:round/>
              <a:headEnd len="med" w="med" type="none"/>
              <a:tailEnd len="med" w="med" type="none"/>
            </a:ln>
          </p:spPr>
        </p:cxnSp>
        <p:cxnSp>
          <p:nvCxnSpPr>
            <p:cNvPr id="289" name="Google Shape;289;p19"/>
            <p:cNvCxnSpPr>
              <a:stCxn id="278" idx="0"/>
              <a:endCxn id="286" idx="2"/>
            </p:cNvCxnSpPr>
            <p:nvPr/>
          </p:nvCxnSpPr>
          <p:spPr>
            <a:xfrm rot="10800000">
              <a:off x="3853787" y="4420975"/>
              <a:ext cx="15000" cy="185400"/>
            </a:xfrm>
            <a:prstGeom prst="straightConnector1">
              <a:avLst/>
            </a:prstGeom>
            <a:noFill/>
            <a:ln cap="flat" cmpd="sng" w="9525">
              <a:solidFill>
                <a:schemeClr val="dk1"/>
              </a:solidFill>
              <a:prstDash val="solid"/>
              <a:round/>
              <a:headEnd len="med" w="med" type="none"/>
              <a:tailEnd len="med" w="med" type="none"/>
            </a:ln>
          </p:spPr>
        </p:cxnSp>
        <p:cxnSp>
          <p:nvCxnSpPr>
            <p:cNvPr id="290" name="Google Shape;290;p19"/>
            <p:cNvCxnSpPr>
              <a:stCxn id="285" idx="0"/>
              <a:endCxn id="279" idx="2"/>
            </p:cNvCxnSpPr>
            <p:nvPr/>
          </p:nvCxnSpPr>
          <p:spPr>
            <a:xfrm rot="10800000">
              <a:off x="4917045" y="4342331"/>
              <a:ext cx="44400" cy="211200"/>
            </a:xfrm>
            <a:prstGeom prst="straightConnector1">
              <a:avLst/>
            </a:prstGeom>
            <a:noFill/>
            <a:ln cap="flat" cmpd="sng" w="9525">
              <a:solidFill>
                <a:schemeClr val="dk1"/>
              </a:solidFill>
              <a:prstDash val="solid"/>
              <a:round/>
              <a:headEnd len="med" w="med" type="none"/>
              <a:tailEnd len="med" w="med" type="none"/>
            </a:ln>
          </p:spPr>
        </p:cxnSp>
        <p:cxnSp>
          <p:nvCxnSpPr>
            <p:cNvPr id="291" name="Google Shape;291;p19"/>
            <p:cNvCxnSpPr>
              <a:stCxn id="283" idx="1"/>
              <a:endCxn id="286" idx="3"/>
            </p:cNvCxnSpPr>
            <p:nvPr/>
          </p:nvCxnSpPr>
          <p:spPr>
            <a:xfrm flipH="1">
              <a:off x="4022050" y="4103575"/>
              <a:ext cx="202500" cy="149100"/>
            </a:xfrm>
            <a:prstGeom prst="straightConnector1">
              <a:avLst/>
            </a:prstGeom>
            <a:noFill/>
            <a:ln cap="flat" cmpd="sng" w="9525">
              <a:solidFill>
                <a:schemeClr val="dk1"/>
              </a:solidFill>
              <a:prstDash val="solid"/>
              <a:round/>
              <a:headEnd len="med" w="med" type="none"/>
              <a:tailEnd len="med" w="med" type="none"/>
            </a:ln>
          </p:spPr>
        </p:cxnSp>
        <p:cxnSp>
          <p:nvCxnSpPr>
            <p:cNvPr id="292" name="Google Shape;292;p19"/>
            <p:cNvCxnSpPr>
              <a:stCxn id="283" idx="3"/>
              <a:endCxn id="279" idx="1"/>
            </p:cNvCxnSpPr>
            <p:nvPr/>
          </p:nvCxnSpPr>
          <p:spPr>
            <a:xfrm>
              <a:off x="4526200" y="4103575"/>
              <a:ext cx="240000" cy="88200"/>
            </a:xfrm>
            <a:prstGeom prst="straightConnector1">
              <a:avLst/>
            </a:prstGeom>
            <a:noFill/>
            <a:ln cap="flat" cmpd="sng" w="9525">
              <a:solidFill>
                <a:schemeClr val="dk1"/>
              </a:solidFill>
              <a:prstDash val="solid"/>
              <a:round/>
              <a:headEnd len="med" w="med" type="none"/>
              <a:tailEnd len="med" w="med" type="none"/>
            </a:ln>
          </p:spPr>
        </p:cxnSp>
        <p:cxnSp>
          <p:nvCxnSpPr>
            <p:cNvPr id="293" name="Google Shape;293;p19"/>
            <p:cNvCxnSpPr>
              <a:stCxn id="281" idx="1"/>
              <a:endCxn id="278" idx="3"/>
            </p:cNvCxnSpPr>
            <p:nvPr/>
          </p:nvCxnSpPr>
          <p:spPr>
            <a:xfrm rot="10800000">
              <a:off x="4019521" y="4757179"/>
              <a:ext cx="187500" cy="137700"/>
            </a:xfrm>
            <a:prstGeom prst="straightConnector1">
              <a:avLst/>
            </a:prstGeom>
            <a:noFill/>
            <a:ln cap="flat" cmpd="sng" w="9525">
              <a:solidFill>
                <a:schemeClr val="dk1"/>
              </a:solidFill>
              <a:prstDash val="solid"/>
              <a:round/>
              <a:headEnd len="med" w="med" type="none"/>
              <a:tailEnd len="med" w="med" type="none"/>
            </a:ln>
          </p:spPr>
        </p:cxnSp>
        <p:cxnSp>
          <p:nvCxnSpPr>
            <p:cNvPr id="294" name="Google Shape;294;p19"/>
            <p:cNvCxnSpPr>
              <a:stCxn id="281" idx="3"/>
              <a:endCxn id="285" idx="1"/>
            </p:cNvCxnSpPr>
            <p:nvPr/>
          </p:nvCxnSpPr>
          <p:spPr>
            <a:xfrm flipH="1" rot="10800000">
              <a:off x="4543718" y="4721779"/>
              <a:ext cx="249300" cy="173100"/>
            </a:xfrm>
            <a:prstGeom prst="straightConnector1">
              <a:avLst/>
            </a:prstGeom>
            <a:noFill/>
            <a:ln cap="flat" cmpd="sng" w="9525">
              <a:solidFill>
                <a:schemeClr val="dk1"/>
              </a:solidFill>
              <a:prstDash val="solid"/>
              <a:round/>
              <a:headEnd len="med" w="med" type="none"/>
              <a:tailEnd len="med" w="med" type="none"/>
            </a:ln>
          </p:spPr>
        </p:cxnSp>
        <p:cxnSp>
          <p:nvCxnSpPr>
            <p:cNvPr id="295" name="Google Shape;295;p19"/>
            <p:cNvCxnSpPr>
              <a:stCxn id="283" idx="2"/>
              <a:endCxn id="278" idx="3"/>
            </p:cNvCxnSpPr>
            <p:nvPr/>
          </p:nvCxnSpPr>
          <p:spPr>
            <a:xfrm flipH="1">
              <a:off x="4019575" y="4254400"/>
              <a:ext cx="355800" cy="502800"/>
            </a:xfrm>
            <a:prstGeom prst="straightConnector1">
              <a:avLst/>
            </a:prstGeom>
            <a:noFill/>
            <a:ln cap="flat" cmpd="sng" w="9525">
              <a:solidFill>
                <a:schemeClr val="dk1"/>
              </a:solidFill>
              <a:prstDash val="solid"/>
              <a:round/>
              <a:headEnd len="med" w="med" type="none"/>
              <a:tailEnd len="med" w="med" type="none"/>
            </a:ln>
          </p:spPr>
        </p:cxnSp>
        <p:cxnSp>
          <p:nvCxnSpPr>
            <p:cNvPr id="296" name="Google Shape;296;p19"/>
            <p:cNvCxnSpPr>
              <a:stCxn id="283" idx="2"/>
              <a:endCxn id="285" idx="1"/>
            </p:cNvCxnSpPr>
            <p:nvPr/>
          </p:nvCxnSpPr>
          <p:spPr>
            <a:xfrm>
              <a:off x="4375375" y="4254400"/>
              <a:ext cx="417600" cy="467400"/>
            </a:xfrm>
            <a:prstGeom prst="straightConnector1">
              <a:avLst/>
            </a:prstGeom>
            <a:noFill/>
            <a:ln cap="flat" cmpd="sng" w="9525">
              <a:solidFill>
                <a:schemeClr val="dk1"/>
              </a:solidFill>
              <a:prstDash val="solid"/>
              <a:round/>
              <a:headEnd len="med" w="med" type="none"/>
              <a:tailEnd len="med" w="med" type="none"/>
            </a:ln>
          </p:spPr>
        </p:cxnSp>
        <p:cxnSp>
          <p:nvCxnSpPr>
            <p:cNvPr id="297" name="Google Shape;297;p19"/>
            <p:cNvCxnSpPr>
              <a:stCxn id="279" idx="1"/>
              <a:endCxn id="286" idx="3"/>
            </p:cNvCxnSpPr>
            <p:nvPr/>
          </p:nvCxnSpPr>
          <p:spPr>
            <a:xfrm flipH="1">
              <a:off x="4022025" y="4191625"/>
              <a:ext cx="744300" cy="60900"/>
            </a:xfrm>
            <a:prstGeom prst="straightConnector1">
              <a:avLst/>
            </a:prstGeom>
            <a:noFill/>
            <a:ln cap="flat" cmpd="sng" w="9525">
              <a:solidFill>
                <a:schemeClr val="dk1"/>
              </a:solidFill>
              <a:prstDash val="solid"/>
              <a:round/>
              <a:headEnd len="med" w="med" type="none"/>
              <a:tailEnd len="med" w="med" type="none"/>
            </a:ln>
          </p:spPr>
        </p:cxnSp>
        <p:grpSp>
          <p:nvGrpSpPr>
            <p:cNvPr id="298" name="Google Shape;298;p19"/>
            <p:cNvGrpSpPr/>
            <p:nvPr/>
          </p:nvGrpSpPr>
          <p:grpSpPr>
            <a:xfrm>
              <a:off x="4191925" y="3920125"/>
              <a:ext cx="366900" cy="366900"/>
              <a:chOff x="3588775" y="4127450"/>
              <a:chExt cx="366900" cy="366900"/>
            </a:xfrm>
          </p:grpSpPr>
          <p:sp>
            <p:nvSpPr>
              <p:cNvPr id="299" name="Google Shape;299;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83" name="Google Shape;283;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300" name="Google Shape;300;p19"/>
            <p:cNvGrpSpPr/>
            <p:nvPr/>
          </p:nvGrpSpPr>
          <p:grpSpPr>
            <a:xfrm>
              <a:off x="4733700" y="4008175"/>
              <a:ext cx="366900" cy="366900"/>
              <a:chOff x="3588775" y="4127450"/>
              <a:chExt cx="366900" cy="366900"/>
            </a:xfrm>
          </p:grpSpPr>
          <p:sp>
            <p:nvSpPr>
              <p:cNvPr id="301" name="Google Shape;301;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79" name="Google Shape;279;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302" name="Google Shape;302;p19"/>
            <p:cNvGrpSpPr/>
            <p:nvPr/>
          </p:nvGrpSpPr>
          <p:grpSpPr>
            <a:xfrm>
              <a:off x="3685338" y="4573750"/>
              <a:ext cx="366900" cy="366900"/>
              <a:chOff x="3588775" y="4127450"/>
              <a:chExt cx="366900" cy="366900"/>
            </a:xfrm>
          </p:grpSpPr>
          <p:sp>
            <p:nvSpPr>
              <p:cNvPr id="303" name="Google Shape;303;p19"/>
              <p:cNvSpPr/>
              <p:nvPr/>
            </p:nvSpPr>
            <p:spPr>
              <a:xfrm>
                <a:off x="3588775" y="4127450"/>
                <a:ext cx="366900" cy="366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78" name="Google Shape;278;p19"/>
              <p:cNvPicPr preferRelativeResize="0"/>
              <p:nvPr/>
            </p:nvPicPr>
            <p:blipFill>
              <a:blip r:embed="rId4">
                <a:alphaModFix/>
              </a:blip>
              <a:stretch>
                <a:fillRect/>
              </a:stretch>
            </p:blipFill>
            <p:spPr>
              <a:xfrm>
                <a:off x="3621400" y="4160075"/>
                <a:ext cx="301650" cy="301650"/>
              </a:xfrm>
              <a:prstGeom prst="rect">
                <a:avLst/>
              </a:prstGeom>
              <a:noFill/>
              <a:ln>
                <a:noFill/>
              </a:ln>
            </p:spPr>
          </p:pic>
        </p:grpSp>
        <p:grpSp>
          <p:nvGrpSpPr>
            <p:cNvPr id="304" name="Google Shape;304;p19"/>
            <p:cNvGrpSpPr/>
            <p:nvPr/>
          </p:nvGrpSpPr>
          <p:grpSpPr>
            <a:xfrm>
              <a:off x="4176826" y="4696336"/>
              <a:ext cx="397078" cy="397078"/>
              <a:chOff x="2926050" y="4312338"/>
              <a:chExt cx="565800" cy="565800"/>
            </a:xfrm>
          </p:grpSpPr>
          <p:sp>
            <p:nvSpPr>
              <p:cNvPr id="305" name="Google Shape;305;p19"/>
              <p:cNvSpPr/>
              <p:nvPr/>
            </p:nvSpPr>
            <p:spPr>
              <a:xfrm>
                <a:off x="2926050" y="4312338"/>
                <a:ext cx="565800" cy="565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81" name="Google Shape;281;p19"/>
              <p:cNvPicPr preferRelativeResize="0"/>
              <p:nvPr/>
            </p:nvPicPr>
            <p:blipFill>
              <a:blip r:embed="rId3">
                <a:alphaModFix/>
              </a:blip>
              <a:stretch>
                <a:fillRect/>
              </a:stretch>
            </p:blipFill>
            <p:spPr>
              <a:xfrm>
                <a:off x="2969075" y="4355362"/>
                <a:ext cx="479763" cy="479763"/>
              </a:xfrm>
              <a:prstGeom prst="rect">
                <a:avLst/>
              </a:prstGeom>
              <a:noFill/>
              <a:ln>
                <a:noFill/>
              </a:ln>
            </p:spPr>
          </p:pic>
        </p:grpSp>
        <p:grpSp>
          <p:nvGrpSpPr>
            <p:cNvPr id="306" name="Google Shape;306;p19"/>
            <p:cNvGrpSpPr/>
            <p:nvPr/>
          </p:nvGrpSpPr>
          <p:grpSpPr>
            <a:xfrm>
              <a:off x="3655164" y="4054111"/>
              <a:ext cx="397078" cy="397078"/>
              <a:chOff x="2926050" y="4312338"/>
              <a:chExt cx="565800" cy="565800"/>
            </a:xfrm>
          </p:grpSpPr>
          <p:sp>
            <p:nvSpPr>
              <p:cNvPr id="307" name="Google Shape;307;p19"/>
              <p:cNvSpPr/>
              <p:nvPr/>
            </p:nvSpPr>
            <p:spPr>
              <a:xfrm>
                <a:off x="2926050" y="4312338"/>
                <a:ext cx="565800" cy="565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86" name="Google Shape;286;p19"/>
              <p:cNvPicPr preferRelativeResize="0"/>
              <p:nvPr/>
            </p:nvPicPr>
            <p:blipFill>
              <a:blip r:embed="rId3">
                <a:alphaModFix/>
              </a:blip>
              <a:stretch>
                <a:fillRect/>
              </a:stretch>
            </p:blipFill>
            <p:spPr>
              <a:xfrm>
                <a:off x="2969075" y="4355362"/>
                <a:ext cx="479763" cy="479763"/>
              </a:xfrm>
              <a:prstGeom prst="rect">
                <a:avLst/>
              </a:prstGeom>
              <a:noFill/>
              <a:ln>
                <a:noFill/>
              </a:ln>
            </p:spPr>
          </p:pic>
        </p:grpSp>
        <p:grpSp>
          <p:nvGrpSpPr>
            <p:cNvPr id="308" name="Google Shape;308;p19"/>
            <p:cNvGrpSpPr/>
            <p:nvPr/>
          </p:nvGrpSpPr>
          <p:grpSpPr>
            <a:xfrm>
              <a:off x="4762901" y="4523336"/>
              <a:ext cx="397078" cy="397078"/>
              <a:chOff x="2926050" y="4312338"/>
              <a:chExt cx="565800" cy="565800"/>
            </a:xfrm>
          </p:grpSpPr>
          <p:sp>
            <p:nvSpPr>
              <p:cNvPr id="309" name="Google Shape;309;p19"/>
              <p:cNvSpPr/>
              <p:nvPr/>
            </p:nvSpPr>
            <p:spPr>
              <a:xfrm>
                <a:off x="2926050" y="4312338"/>
                <a:ext cx="565800" cy="565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eiryo"/>
                  <a:ea typeface="Meiryo"/>
                  <a:cs typeface="Meiryo"/>
                  <a:sym typeface="Meiryo"/>
                </a:endParaRPr>
              </a:p>
            </p:txBody>
          </p:sp>
          <p:pic>
            <p:nvPicPr>
              <p:cNvPr id="285" name="Google Shape;285;p19"/>
              <p:cNvPicPr preferRelativeResize="0"/>
              <p:nvPr/>
            </p:nvPicPr>
            <p:blipFill>
              <a:blip r:embed="rId3">
                <a:alphaModFix/>
              </a:blip>
              <a:stretch>
                <a:fillRect/>
              </a:stretch>
            </p:blipFill>
            <p:spPr>
              <a:xfrm>
                <a:off x="2969075" y="4355362"/>
                <a:ext cx="479763" cy="479763"/>
              </a:xfrm>
              <a:prstGeom prst="rect">
                <a:avLst/>
              </a:prstGeom>
              <a:noFill/>
              <a:ln>
                <a:noFill/>
              </a:ln>
            </p:spPr>
          </p:pic>
        </p:grpSp>
      </p:grpSp>
      <p:sp>
        <p:nvSpPr>
          <p:cNvPr id="310" name="Google Shape;310;p19"/>
          <p:cNvSpPr txBox="1"/>
          <p:nvPr>
            <p:ph idx="1" type="body"/>
          </p:nvPr>
        </p:nvSpPr>
        <p:spPr>
          <a:xfrm>
            <a:off x="560050" y="3878700"/>
            <a:ext cx="25017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rPr lang="ja">
                <a:solidFill>
                  <a:schemeClr val="dk1"/>
                </a:solidFill>
              </a:rPr>
              <a:t>ゲーム自体は、集中型</a:t>
            </a:r>
            <a:r>
              <a:rPr lang="ja">
                <a:solidFill>
                  <a:schemeClr val="dk1"/>
                </a:solidFill>
              </a:rPr>
              <a:t>サーバーを利用するため、ハッカーの標的になりやすい</a:t>
            </a:r>
            <a:br>
              <a:rPr lang="ja">
                <a:solidFill>
                  <a:schemeClr val="dk1"/>
                </a:solidFill>
              </a:rPr>
            </a:br>
            <a:r>
              <a:rPr lang="ja">
                <a:solidFill>
                  <a:schemeClr val="dk1"/>
                </a:solidFill>
              </a:rPr>
              <a:t>中央管理者がデータ操作できるため、データ改ざん可能</a:t>
            </a:r>
            <a:endParaRPr>
              <a:solidFill>
                <a:schemeClr val="dk1"/>
              </a:solidFill>
            </a:endParaRPr>
          </a:p>
        </p:txBody>
      </p:sp>
      <p:sp>
        <p:nvSpPr>
          <p:cNvPr id="311" name="Google Shape;311;p19"/>
          <p:cNvSpPr txBox="1"/>
          <p:nvPr>
            <p:ph idx="1" type="body"/>
          </p:nvPr>
        </p:nvSpPr>
        <p:spPr>
          <a:xfrm>
            <a:off x="6038375" y="3878700"/>
            <a:ext cx="25017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rPr lang="ja">
                <a:solidFill>
                  <a:schemeClr val="dk1"/>
                </a:solidFill>
              </a:rPr>
              <a:t>データもゲームも分散され、高度な暗号化技術によりハッキングや不正アクセスのリスク低減</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000"/>
              <a:t>ICPのNFTゲームは、</a:t>
            </a:r>
            <a:br>
              <a:rPr lang="ja"/>
            </a:br>
            <a:r>
              <a:rPr lang="ja" sz="2800"/>
              <a:t>3</a:t>
            </a:r>
            <a:r>
              <a:rPr lang="ja" sz="2800"/>
              <a:t>.　</a:t>
            </a:r>
            <a:r>
              <a:rPr b="1" lang="ja" sz="2800"/>
              <a:t>ガス代が低コスト</a:t>
            </a:r>
            <a:endParaRPr sz="2800"/>
          </a:p>
        </p:txBody>
      </p:sp>
      <p:sp>
        <p:nvSpPr>
          <p:cNvPr id="317" name="Google Shape;317;p20"/>
          <p:cNvSpPr txBox="1"/>
          <p:nvPr>
            <p:ph idx="1" type="body"/>
          </p:nvPr>
        </p:nvSpPr>
        <p:spPr>
          <a:xfrm>
            <a:off x="566125" y="2047875"/>
            <a:ext cx="37446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ガス代の負担</a:t>
            </a:r>
            <a:r>
              <a:rPr lang="ja" sz="2000">
                <a:solidFill>
                  <a:schemeClr val="dk1"/>
                </a:solidFill>
              </a:rPr>
              <a:t>：</a:t>
            </a:r>
            <a:endParaRPr sz="2000">
              <a:solidFill>
                <a:schemeClr val="dk1"/>
              </a:solidFill>
            </a:endParaRPr>
          </a:p>
          <a:p>
            <a:pPr indent="0" lvl="0" marL="0" rtl="0" algn="l">
              <a:lnSpc>
                <a:spcPct val="100000"/>
              </a:lnSpc>
              <a:spcBef>
                <a:spcPts val="1400"/>
              </a:spcBef>
              <a:spcAft>
                <a:spcPts val="0"/>
              </a:spcAft>
              <a:buNone/>
            </a:pPr>
            <a:r>
              <a:rPr lang="ja" sz="1800">
                <a:solidFill>
                  <a:schemeClr val="dk1"/>
                </a:solidFill>
              </a:rPr>
              <a:t>トランザクション手数料の変動が激しく、煩雑な取引が困難</a:t>
            </a:r>
            <a:endParaRPr sz="1800">
              <a:solidFill>
                <a:schemeClr val="dk1"/>
              </a:solidFill>
            </a:endParaRPr>
          </a:p>
          <a:p>
            <a:pPr indent="0" lvl="0" marL="0" rtl="0" algn="l">
              <a:lnSpc>
                <a:spcPct val="100000"/>
              </a:lnSpc>
              <a:spcBef>
                <a:spcPts val="1400"/>
              </a:spcBef>
              <a:spcAft>
                <a:spcPts val="0"/>
              </a:spcAft>
              <a:buNone/>
            </a:pPr>
            <a:r>
              <a:t/>
            </a:r>
            <a:endParaRPr sz="1800">
              <a:solidFill>
                <a:schemeClr val="dk1"/>
              </a:solidFill>
            </a:endParaRPr>
          </a:p>
          <a:p>
            <a:pPr indent="0" lvl="0" marL="0" rtl="0" algn="l">
              <a:lnSpc>
                <a:spcPct val="100000"/>
              </a:lnSpc>
              <a:spcBef>
                <a:spcPts val="1400"/>
              </a:spcBef>
              <a:spcAft>
                <a:spcPts val="0"/>
              </a:spcAft>
              <a:buNone/>
            </a:pPr>
            <a:r>
              <a:t/>
            </a:r>
            <a:endParaRPr sz="1800">
              <a:solidFill>
                <a:schemeClr val="dk1"/>
              </a:solidFill>
            </a:endParaRPr>
          </a:p>
          <a:p>
            <a:pPr indent="0" lvl="0" marL="0" rtl="0" algn="l">
              <a:lnSpc>
                <a:spcPct val="100000"/>
              </a:lnSpc>
              <a:spcBef>
                <a:spcPts val="1400"/>
              </a:spcBef>
              <a:spcAft>
                <a:spcPts val="1400"/>
              </a:spcAft>
              <a:buNone/>
            </a:pPr>
            <a:r>
              <a:t/>
            </a:r>
            <a:endParaRPr sz="1800">
              <a:solidFill>
                <a:schemeClr val="dk1"/>
              </a:solidFill>
            </a:endParaRPr>
          </a:p>
        </p:txBody>
      </p:sp>
      <p:sp>
        <p:nvSpPr>
          <p:cNvPr id="318" name="Google Shape;318;p20"/>
          <p:cNvSpPr txBox="1"/>
          <p:nvPr>
            <p:ph idx="1" type="body"/>
          </p:nvPr>
        </p:nvSpPr>
        <p:spPr>
          <a:xfrm>
            <a:off x="4665275" y="2047875"/>
            <a:ext cx="38748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低コスト</a:t>
            </a:r>
            <a:r>
              <a:rPr lang="ja" sz="2000">
                <a:solidFill>
                  <a:schemeClr val="dk1"/>
                </a:solidFill>
              </a:rPr>
              <a:t>：</a:t>
            </a:r>
            <a:endParaRPr sz="2000">
              <a:solidFill>
                <a:schemeClr val="dk1"/>
              </a:solidFill>
            </a:endParaRPr>
          </a:p>
          <a:p>
            <a:pPr indent="0" lvl="0" marL="0" rtl="0" algn="l">
              <a:lnSpc>
                <a:spcPct val="100000"/>
              </a:lnSpc>
              <a:spcBef>
                <a:spcPts val="1400"/>
              </a:spcBef>
              <a:spcAft>
                <a:spcPts val="1400"/>
              </a:spcAft>
              <a:buClr>
                <a:schemeClr val="dk1"/>
              </a:buClr>
              <a:buSzPts val="1100"/>
              <a:buFont typeface="Arial"/>
              <a:buNone/>
            </a:pPr>
            <a:r>
              <a:rPr lang="ja" sz="1800">
                <a:solidFill>
                  <a:schemeClr val="dk1"/>
                </a:solidFill>
              </a:rPr>
              <a:t>運営側が事前に支払うことで、ユーザーは意識する必要なし</a:t>
            </a:r>
            <a:br>
              <a:rPr lang="ja" sz="1800">
                <a:solidFill>
                  <a:schemeClr val="dk1"/>
                </a:solidFill>
              </a:rPr>
            </a:br>
            <a:r>
              <a:rPr lang="ja" sz="1800">
                <a:solidFill>
                  <a:schemeClr val="dk1"/>
                </a:solidFill>
              </a:rPr>
              <a:t>価格が安定、予算が立てやすい</a:t>
            </a:r>
            <a:endParaRPr sz="1800">
              <a:solidFill>
                <a:schemeClr val="dk1"/>
              </a:solidFill>
            </a:endParaRPr>
          </a:p>
        </p:txBody>
      </p:sp>
      <p:sp>
        <p:nvSpPr>
          <p:cNvPr id="319" name="Google Shape;319;p20"/>
          <p:cNvSpPr/>
          <p:nvPr/>
        </p:nvSpPr>
        <p:spPr>
          <a:xfrm>
            <a:off x="621150" y="1538100"/>
            <a:ext cx="2348278" cy="30163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Meiryo"/>
              </a:rPr>
              <a:t>既存のNFTゲーム</a:t>
            </a:r>
          </a:p>
        </p:txBody>
      </p:sp>
      <p:sp>
        <p:nvSpPr>
          <p:cNvPr id="320" name="Google Shape;320;p20"/>
          <p:cNvSpPr/>
          <p:nvPr/>
        </p:nvSpPr>
        <p:spPr>
          <a:xfrm>
            <a:off x="4665287" y="1538100"/>
            <a:ext cx="474870" cy="24528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ICP</a:t>
            </a:r>
          </a:p>
        </p:txBody>
      </p:sp>
      <p:sp>
        <p:nvSpPr>
          <p:cNvPr id="321" name="Google Shape;321;p20"/>
          <p:cNvSpPr txBox="1"/>
          <p:nvPr>
            <p:ph idx="1" type="body"/>
          </p:nvPr>
        </p:nvSpPr>
        <p:spPr>
          <a:xfrm>
            <a:off x="566125" y="3878700"/>
            <a:ext cx="79740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rPr lang="ja">
                <a:solidFill>
                  <a:schemeClr val="dk1"/>
                </a:solidFill>
              </a:rPr>
              <a:t>ガス代：ブロックチェーン上で取引を行う際に発生するコストで、取引の混雑状況などにより価格が変動するため、煩雑な取引が困難</a:t>
            </a:r>
            <a:br>
              <a:rPr lang="ja">
                <a:solidFill>
                  <a:schemeClr val="dk1"/>
                </a:solidFill>
              </a:rPr>
            </a:br>
            <a:r>
              <a:rPr lang="ja">
                <a:solidFill>
                  <a:schemeClr val="dk1"/>
                </a:solidFill>
              </a:rPr>
              <a:t>ICPでは、従来のブロックチェーンとは異なる「リバースガスモデル」を採用することで、ユーザーはガス代を支払う必要はなく、運営側が「サイクル」と呼ばれる単位でリソースのコストを支払う</a:t>
            </a:r>
            <a:br>
              <a:rPr lang="ja">
                <a:solidFill>
                  <a:schemeClr val="dk1"/>
                </a:solidFill>
              </a:rPr>
            </a:br>
            <a:r>
              <a:rPr lang="ja">
                <a:solidFill>
                  <a:schemeClr val="dk1"/>
                </a:solidFill>
              </a:rPr>
              <a:t>サイクルの価格は、XDR（国際通貨基金の特別引出権）に基づいて価格設定されているため、安定</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sz="2000"/>
              <a:t>ICPのNFTゲームは、</a:t>
            </a:r>
            <a:br>
              <a:rPr lang="ja"/>
            </a:br>
            <a:r>
              <a:rPr lang="ja" sz="2800"/>
              <a:t>4</a:t>
            </a:r>
            <a:r>
              <a:rPr lang="ja" sz="2800"/>
              <a:t>.　</a:t>
            </a:r>
            <a:r>
              <a:rPr b="1" lang="ja" sz="2800"/>
              <a:t>メンテナンスが容易</a:t>
            </a:r>
            <a:endParaRPr sz="2800"/>
          </a:p>
        </p:txBody>
      </p:sp>
      <p:sp>
        <p:nvSpPr>
          <p:cNvPr id="327" name="Google Shape;327;p21"/>
          <p:cNvSpPr txBox="1"/>
          <p:nvPr>
            <p:ph idx="1" type="body"/>
          </p:nvPr>
        </p:nvSpPr>
        <p:spPr>
          <a:xfrm>
            <a:off x="566125" y="2047875"/>
            <a:ext cx="37446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集中型サーバー</a:t>
            </a:r>
            <a:r>
              <a:rPr lang="ja" sz="2000">
                <a:solidFill>
                  <a:schemeClr val="dk1"/>
                </a:solidFill>
              </a:rPr>
              <a:t>：</a:t>
            </a:r>
            <a:endParaRPr sz="2000">
              <a:solidFill>
                <a:schemeClr val="dk1"/>
              </a:solidFill>
            </a:endParaRPr>
          </a:p>
          <a:p>
            <a:pPr indent="0" lvl="0" marL="0" rtl="0" algn="l">
              <a:lnSpc>
                <a:spcPct val="100000"/>
              </a:lnSpc>
              <a:spcBef>
                <a:spcPts val="1400"/>
              </a:spcBef>
              <a:spcAft>
                <a:spcPts val="0"/>
              </a:spcAft>
              <a:buNone/>
            </a:pPr>
            <a:r>
              <a:rPr lang="ja" sz="1700">
                <a:solidFill>
                  <a:schemeClr val="dk1"/>
                </a:solidFill>
              </a:rPr>
              <a:t>サーバーがダウンすると全体が停止</a:t>
            </a:r>
            <a:br>
              <a:rPr lang="ja" sz="1700">
                <a:solidFill>
                  <a:schemeClr val="dk1"/>
                </a:solidFill>
              </a:rPr>
            </a:br>
            <a:r>
              <a:rPr lang="ja" sz="1700">
                <a:solidFill>
                  <a:schemeClr val="dk1"/>
                </a:solidFill>
              </a:rPr>
              <a:t>バージョンアップやメンテナンスが複雑でダウンタイムが発生</a:t>
            </a:r>
            <a:endParaRPr sz="1700">
              <a:solidFill>
                <a:schemeClr val="dk1"/>
              </a:solidFill>
            </a:endParaRPr>
          </a:p>
          <a:p>
            <a:pPr indent="0" lvl="0" marL="0" rtl="0" algn="l">
              <a:lnSpc>
                <a:spcPct val="100000"/>
              </a:lnSpc>
              <a:spcBef>
                <a:spcPts val="1400"/>
              </a:spcBef>
              <a:spcAft>
                <a:spcPts val="0"/>
              </a:spcAft>
              <a:buNone/>
            </a:pPr>
            <a:r>
              <a:t/>
            </a:r>
            <a:endParaRPr sz="1800">
              <a:solidFill>
                <a:schemeClr val="dk1"/>
              </a:solidFill>
            </a:endParaRPr>
          </a:p>
          <a:p>
            <a:pPr indent="0" lvl="0" marL="0" rtl="0" algn="l">
              <a:lnSpc>
                <a:spcPct val="100000"/>
              </a:lnSpc>
              <a:spcBef>
                <a:spcPts val="1400"/>
              </a:spcBef>
              <a:spcAft>
                <a:spcPts val="1400"/>
              </a:spcAft>
              <a:buNone/>
            </a:pPr>
            <a:r>
              <a:t/>
            </a:r>
            <a:endParaRPr sz="1800">
              <a:solidFill>
                <a:schemeClr val="dk1"/>
              </a:solidFill>
            </a:endParaRPr>
          </a:p>
        </p:txBody>
      </p:sp>
      <p:sp>
        <p:nvSpPr>
          <p:cNvPr id="328" name="Google Shape;328;p21"/>
          <p:cNvSpPr txBox="1"/>
          <p:nvPr>
            <p:ph idx="1" type="body"/>
          </p:nvPr>
        </p:nvSpPr>
        <p:spPr>
          <a:xfrm>
            <a:off x="4665275" y="2047875"/>
            <a:ext cx="3874800" cy="16227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ja" sz="2000">
                <a:solidFill>
                  <a:schemeClr val="dk1"/>
                </a:solidFill>
              </a:rPr>
              <a:t>分散型アーキテクチュア</a:t>
            </a:r>
            <a:r>
              <a:rPr lang="ja" sz="2000">
                <a:solidFill>
                  <a:schemeClr val="dk1"/>
                </a:solidFill>
              </a:rPr>
              <a:t>：</a:t>
            </a:r>
            <a:endParaRPr sz="2000">
              <a:solidFill>
                <a:schemeClr val="dk1"/>
              </a:solidFill>
            </a:endParaRPr>
          </a:p>
          <a:p>
            <a:pPr indent="0" lvl="0" marL="0" rtl="0" algn="l">
              <a:lnSpc>
                <a:spcPct val="100000"/>
              </a:lnSpc>
              <a:spcBef>
                <a:spcPts val="1400"/>
              </a:spcBef>
              <a:spcAft>
                <a:spcPts val="1400"/>
              </a:spcAft>
              <a:buNone/>
            </a:pPr>
            <a:r>
              <a:rPr lang="ja" sz="1700">
                <a:solidFill>
                  <a:schemeClr val="dk1"/>
                </a:solidFill>
              </a:rPr>
              <a:t>単一障害点のリスクを軽減</a:t>
            </a:r>
            <a:br>
              <a:rPr lang="ja" sz="1700">
                <a:solidFill>
                  <a:schemeClr val="dk1"/>
                </a:solidFill>
              </a:rPr>
            </a:br>
            <a:r>
              <a:rPr lang="ja" sz="1700">
                <a:solidFill>
                  <a:schemeClr val="dk1"/>
                </a:solidFill>
              </a:rPr>
              <a:t>また、デプロイメントプロセスが自動化され、メンテナンス作業を効率的にし、ダウンタイムを短縮</a:t>
            </a:r>
            <a:endParaRPr sz="1700">
              <a:solidFill>
                <a:schemeClr val="dk1"/>
              </a:solidFill>
            </a:endParaRPr>
          </a:p>
        </p:txBody>
      </p:sp>
      <p:sp>
        <p:nvSpPr>
          <p:cNvPr id="329" name="Google Shape;329;p21"/>
          <p:cNvSpPr/>
          <p:nvPr/>
        </p:nvSpPr>
        <p:spPr>
          <a:xfrm>
            <a:off x="621150" y="1538100"/>
            <a:ext cx="2348278" cy="30163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Meiryo"/>
              </a:rPr>
              <a:t>既存のNFTゲーム</a:t>
            </a:r>
          </a:p>
        </p:txBody>
      </p:sp>
      <p:sp>
        <p:nvSpPr>
          <p:cNvPr id="330" name="Google Shape;330;p21"/>
          <p:cNvSpPr/>
          <p:nvPr/>
        </p:nvSpPr>
        <p:spPr>
          <a:xfrm>
            <a:off x="4665287" y="1538100"/>
            <a:ext cx="474870" cy="245288"/>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ICP</a:t>
            </a:r>
          </a:p>
        </p:txBody>
      </p:sp>
      <p:sp>
        <p:nvSpPr>
          <p:cNvPr id="331" name="Google Shape;331;p21"/>
          <p:cNvSpPr txBox="1"/>
          <p:nvPr>
            <p:ph idx="1" type="body"/>
          </p:nvPr>
        </p:nvSpPr>
        <p:spPr>
          <a:xfrm>
            <a:off x="566125" y="3878700"/>
            <a:ext cx="7974000" cy="1171200"/>
          </a:xfrm>
          <a:prstGeom prst="rect">
            <a:avLst/>
          </a:prstGeom>
          <a:solidFill>
            <a:schemeClr val="lt1"/>
          </a:solidFill>
        </p:spPr>
        <p:txBody>
          <a:bodyPr anchorCtr="0" anchor="t" bIns="91425" lIns="91425" spcFirstLastPara="1" rIns="91425" wrap="square" tIns="91425">
            <a:noAutofit/>
          </a:bodyPr>
          <a:lstStyle/>
          <a:p>
            <a:pPr indent="0" lvl="0" marL="0" rtl="0" algn="l">
              <a:lnSpc>
                <a:spcPct val="100000"/>
              </a:lnSpc>
              <a:spcBef>
                <a:spcPts val="0"/>
              </a:spcBef>
              <a:spcAft>
                <a:spcPts val="1400"/>
              </a:spcAft>
              <a:buNone/>
            </a:pPr>
            <a:r>
              <a:rPr lang="ja">
                <a:solidFill>
                  <a:schemeClr val="dk1"/>
                </a:solidFill>
              </a:rPr>
              <a:t>ダウンタイムが短くなることで、ユーザー側の待ち時間がなくなり満足度上昇、継続率向上にも繋がる</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
              <a:t>まとめ</a:t>
            </a:r>
            <a:endParaRPr/>
          </a:p>
        </p:txBody>
      </p:sp>
      <p:sp>
        <p:nvSpPr>
          <p:cNvPr id="337" name="Google Shape;337;p22"/>
          <p:cNvSpPr txBox="1"/>
          <p:nvPr/>
        </p:nvSpPr>
        <p:spPr>
          <a:xfrm>
            <a:off x="1297500" y="1544900"/>
            <a:ext cx="571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2800">
                <a:solidFill>
                  <a:schemeClr val="lt1"/>
                </a:solidFill>
                <a:latin typeface="Meiryo"/>
                <a:ea typeface="Meiryo"/>
                <a:cs typeface="Meiryo"/>
                <a:sym typeface="Meiryo"/>
              </a:rPr>
              <a:t>1.　</a:t>
            </a:r>
            <a:r>
              <a:rPr b="1" lang="ja" sz="2800">
                <a:solidFill>
                  <a:schemeClr val="lt1"/>
                </a:solidFill>
                <a:latin typeface="Meiryo"/>
                <a:ea typeface="Meiryo"/>
                <a:cs typeface="Meiryo"/>
                <a:sym typeface="Meiryo"/>
              </a:rPr>
              <a:t>ウォレット不要</a:t>
            </a:r>
            <a:r>
              <a:rPr lang="ja" sz="2800">
                <a:solidFill>
                  <a:schemeClr val="lt1"/>
                </a:solidFill>
                <a:latin typeface="Meiryo"/>
                <a:ea typeface="Meiryo"/>
                <a:cs typeface="Meiryo"/>
                <a:sym typeface="Meiryo"/>
              </a:rPr>
              <a:t>で始められる</a:t>
            </a:r>
            <a:endParaRPr/>
          </a:p>
        </p:txBody>
      </p:sp>
      <p:sp>
        <p:nvSpPr>
          <p:cNvPr id="338" name="Google Shape;338;p22"/>
          <p:cNvSpPr txBox="1"/>
          <p:nvPr/>
        </p:nvSpPr>
        <p:spPr>
          <a:xfrm>
            <a:off x="1297500" y="2375058"/>
            <a:ext cx="571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2800">
                <a:solidFill>
                  <a:schemeClr val="lt1"/>
                </a:solidFill>
                <a:latin typeface="Meiryo"/>
                <a:ea typeface="Meiryo"/>
                <a:cs typeface="Meiryo"/>
                <a:sym typeface="Meiryo"/>
              </a:rPr>
              <a:t>2</a:t>
            </a:r>
            <a:r>
              <a:rPr lang="ja" sz="2800">
                <a:solidFill>
                  <a:schemeClr val="lt1"/>
                </a:solidFill>
                <a:latin typeface="Meiryo"/>
                <a:ea typeface="Meiryo"/>
                <a:cs typeface="Meiryo"/>
                <a:sym typeface="Meiryo"/>
              </a:rPr>
              <a:t>.　</a:t>
            </a:r>
            <a:r>
              <a:rPr b="1" lang="ja" sz="2800">
                <a:solidFill>
                  <a:schemeClr val="lt1"/>
                </a:solidFill>
                <a:latin typeface="Meiryo"/>
                <a:ea typeface="Meiryo"/>
                <a:cs typeface="Meiryo"/>
                <a:sym typeface="Meiryo"/>
              </a:rPr>
              <a:t>セキュリティを強化</a:t>
            </a:r>
            <a:endParaRPr/>
          </a:p>
        </p:txBody>
      </p:sp>
      <p:sp>
        <p:nvSpPr>
          <p:cNvPr id="339" name="Google Shape;339;p22"/>
          <p:cNvSpPr txBox="1"/>
          <p:nvPr/>
        </p:nvSpPr>
        <p:spPr>
          <a:xfrm>
            <a:off x="1297500" y="3205217"/>
            <a:ext cx="571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2800">
                <a:solidFill>
                  <a:schemeClr val="lt1"/>
                </a:solidFill>
                <a:latin typeface="Meiryo"/>
                <a:ea typeface="Meiryo"/>
                <a:cs typeface="Meiryo"/>
                <a:sym typeface="Meiryo"/>
              </a:rPr>
              <a:t>3</a:t>
            </a:r>
            <a:r>
              <a:rPr lang="ja" sz="2800">
                <a:solidFill>
                  <a:schemeClr val="lt1"/>
                </a:solidFill>
                <a:latin typeface="Meiryo"/>
                <a:ea typeface="Meiryo"/>
                <a:cs typeface="Meiryo"/>
                <a:sym typeface="Meiryo"/>
              </a:rPr>
              <a:t>.　</a:t>
            </a:r>
            <a:r>
              <a:rPr b="1" lang="ja" sz="2800">
                <a:solidFill>
                  <a:schemeClr val="lt1"/>
                </a:solidFill>
                <a:latin typeface="Meiryo"/>
                <a:ea typeface="Meiryo"/>
                <a:cs typeface="Meiryo"/>
                <a:sym typeface="Meiryo"/>
              </a:rPr>
              <a:t>ガス代が低コスト</a:t>
            </a:r>
            <a:endParaRPr/>
          </a:p>
        </p:txBody>
      </p:sp>
      <p:sp>
        <p:nvSpPr>
          <p:cNvPr id="340" name="Google Shape;340;p22"/>
          <p:cNvSpPr txBox="1"/>
          <p:nvPr/>
        </p:nvSpPr>
        <p:spPr>
          <a:xfrm>
            <a:off x="1297500" y="4035375"/>
            <a:ext cx="571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ja" sz="2800">
                <a:solidFill>
                  <a:schemeClr val="lt1"/>
                </a:solidFill>
                <a:latin typeface="Meiryo"/>
                <a:ea typeface="Meiryo"/>
                <a:cs typeface="Meiryo"/>
                <a:sym typeface="Meiryo"/>
              </a:rPr>
              <a:t>4</a:t>
            </a:r>
            <a:r>
              <a:rPr lang="ja" sz="2800">
                <a:solidFill>
                  <a:schemeClr val="lt1"/>
                </a:solidFill>
                <a:latin typeface="Meiryo"/>
                <a:ea typeface="Meiryo"/>
                <a:cs typeface="Meiryo"/>
                <a:sym typeface="Meiryo"/>
              </a:rPr>
              <a:t>.　</a:t>
            </a:r>
            <a:r>
              <a:rPr b="1" lang="ja" sz="2800">
                <a:solidFill>
                  <a:schemeClr val="lt1"/>
                </a:solidFill>
                <a:latin typeface="Meiryo"/>
                <a:ea typeface="Meiryo"/>
                <a:cs typeface="Meiryo"/>
                <a:sym typeface="Meiryo"/>
              </a:rPr>
              <a:t>メンテナンスが容易</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000000"/>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